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0" r:id="rId5"/>
    <p:sldId id="259"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6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05FDA6-924E-4966-BD79-CF6BC96CCB47}"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257DD-B25A-43A4-9B26-EB057E011547}" type="slidenum">
              <a:rPr lang="en-US" smtClean="0"/>
              <a:t>‹#›</a:t>
            </a:fld>
            <a:endParaRPr lang="en-US"/>
          </a:p>
        </p:txBody>
      </p:sp>
    </p:spTree>
    <p:extLst>
      <p:ext uri="{BB962C8B-B14F-4D97-AF65-F5344CB8AC3E}">
        <p14:creationId xmlns:p14="http://schemas.microsoft.com/office/powerpoint/2010/main" val="277754975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05FDA6-924E-4966-BD79-CF6BC96CCB47}"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257DD-B25A-43A4-9B26-EB057E011547}" type="slidenum">
              <a:rPr lang="en-US" smtClean="0"/>
              <a:t>‹#›</a:t>
            </a:fld>
            <a:endParaRPr lang="en-US"/>
          </a:p>
        </p:txBody>
      </p:sp>
    </p:spTree>
    <p:extLst>
      <p:ext uri="{BB962C8B-B14F-4D97-AF65-F5344CB8AC3E}">
        <p14:creationId xmlns:p14="http://schemas.microsoft.com/office/powerpoint/2010/main" val="348654655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05FDA6-924E-4966-BD79-CF6BC96CCB47}"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257DD-B25A-43A4-9B26-EB057E011547}" type="slidenum">
              <a:rPr lang="en-US" smtClean="0"/>
              <a:t>‹#›</a:t>
            </a:fld>
            <a:endParaRPr lang="en-US"/>
          </a:p>
        </p:txBody>
      </p:sp>
    </p:spTree>
    <p:extLst>
      <p:ext uri="{BB962C8B-B14F-4D97-AF65-F5344CB8AC3E}">
        <p14:creationId xmlns:p14="http://schemas.microsoft.com/office/powerpoint/2010/main" val="27490517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05FDA6-924E-4966-BD79-CF6BC96CCB47}"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257DD-B25A-43A4-9B26-EB057E011547}" type="slidenum">
              <a:rPr lang="en-US" smtClean="0"/>
              <a:t>‹#›</a:t>
            </a:fld>
            <a:endParaRPr lang="en-US"/>
          </a:p>
        </p:txBody>
      </p:sp>
    </p:spTree>
    <p:extLst>
      <p:ext uri="{BB962C8B-B14F-4D97-AF65-F5344CB8AC3E}">
        <p14:creationId xmlns:p14="http://schemas.microsoft.com/office/powerpoint/2010/main" val="379584533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05FDA6-924E-4966-BD79-CF6BC96CCB47}"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257DD-B25A-43A4-9B26-EB057E011547}" type="slidenum">
              <a:rPr lang="en-US" smtClean="0"/>
              <a:t>‹#›</a:t>
            </a:fld>
            <a:endParaRPr lang="en-US"/>
          </a:p>
        </p:txBody>
      </p:sp>
    </p:spTree>
    <p:extLst>
      <p:ext uri="{BB962C8B-B14F-4D97-AF65-F5344CB8AC3E}">
        <p14:creationId xmlns:p14="http://schemas.microsoft.com/office/powerpoint/2010/main" val="71694650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05FDA6-924E-4966-BD79-CF6BC96CCB47}"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257DD-B25A-43A4-9B26-EB057E011547}" type="slidenum">
              <a:rPr lang="en-US" smtClean="0"/>
              <a:t>‹#›</a:t>
            </a:fld>
            <a:endParaRPr lang="en-US"/>
          </a:p>
        </p:txBody>
      </p:sp>
    </p:spTree>
    <p:extLst>
      <p:ext uri="{BB962C8B-B14F-4D97-AF65-F5344CB8AC3E}">
        <p14:creationId xmlns:p14="http://schemas.microsoft.com/office/powerpoint/2010/main" val="415650292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05FDA6-924E-4966-BD79-CF6BC96CCB47}"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7257DD-B25A-43A4-9B26-EB057E011547}" type="slidenum">
              <a:rPr lang="en-US" smtClean="0"/>
              <a:t>‹#›</a:t>
            </a:fld>
            <a:endParaRPr lang="en-US"/>
          </a:p>
        </p:txBody>
      </p:sp>
    </p:spTree>
    <p:extLst>
      <p:ext uri="{BB962C8B-B14F-4D97-AF65-F5344CB8AC3E}">
        <p14:creationId xmlns:p14="http://schemas.microsoft.com/office/powerpoint/2010/main" val="261041462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05FDA6-924E-4966-BD79-CF6BC96CCB47}" type="datetimeFigureOut">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7257DD-B25A-43A4-9B26-EB057E011547}" type="slidenum">
              <a:rPr lang="en-US" smtClean="0"/>
              <a:t>‹#›</a:t>
            </a:fld>
            <a:endParaRPr lang="en-US"/>
          </a:p>
        </p:txBody>
      </p:sp>
    </p:spTree>
    <p:extLst>
      <p:ext uri="{BB962C8B-B14F-4D97-AF65-F5344CB8AC3E}">
        <p14:creationId xmlns:p14="http://schemas.microsoft.com/office/powerpoint/2010/main" val="32245615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5FDA6-924E-4966-BD79-CF6BC96CCB47}" type="datetimeFigureOut">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7257DD-B25A-43A4-9B26-EB057E011547}" type="slidenum">
              <a:rPr lang="en-US" smtClean="0"/>
              <a:t>‹#›</a:t>
            </a:fld>
            <a:endParaRPr lang="en-US"/>
          </a:p>
        </p:txBody>
      </p:sp>
    </p:spTree>
    <p:extLst>
      <p:ext uri="{BB962C8B-B14F-4D97-AF65-F5344CB8AC3E}">
        <p14:creationId xmlns:p14="http://schemas.microsoft.com/office/powerpoint/2010/main" val="254916250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05FDA6-924E-4966-BD79-CF6BC96CCB47}"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257DD-B25A-43A4-9B26-EB057E011547}" type="slidenum">
              <a:rPr lang="en-US" smtClean="0"/>
              <a:t>‹#›</a:t>
            </a:fld>
            <a:endParaRPr lang="en-US"/>
          </a:p>
        </p:txBody>
      </p:sp>
    </p:spTree>
    <p:extLst>
      <p:ext uri="{BB962C8B-B14F-4D97-AF65-F5344CB8AC3E}">
        <p14:creationId xmlns:p14="http://schemas.microsoft.com/office/powerpoint/2010/main" val="95790875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05FDA6-924E-4966-BD79-CF6BC96CCB47}"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257DD-B25A-43A4-9B26-EB057E011547}" type="slidenum">
              <a:rPr lang="en-US" smtClean="0"/>
              <a:t>‹#›</a:t>
            </a:fld>
            <a:endParaRPr lang="en-US"/>
          </a:p>
        </p:txBody>
      </p:sp>
    </p:spTree>
    <p:extLst>
      <p:ext uri="{BB962C8B-B14F-4D97-AF65-F5344CB8AC3E}">
        <p14:creationId xmlns:p14="http://schemas.microsoft.com/office/powerpoint/2010/main" val="93580492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5FDA6-924E-4966-BD79-CF6BC96CCB47}" type="datetimeFigureOut">
              <a:rPr lang="en-US" smtClean="0"/>
              <a:t>12/8/2016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257DD-B25A-43A4-9B26-EB057E011547}" type="slidenum">
              <a:rPr lang="en-US" smtClean="0"/>
              <a:t>‹#›</a:t>
            </a:fld>
            <a:endParaRPr lang="en-US"/>
          </a:p>
        </p:txBody>
      </p:sp>
    </p:spTree>
    <p:extLst>
      <p:ext uri="{BB962C8B-B14F-4D97-AF65-F5344CB8AC3E}">
        <p14:creationId xmlns:p14="http://schemas.microsoft.com/office/powerpoint/2010/main" val="2959662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59168"/>
          </a:xfrm>
          <a:prstGeom prst="rect">
            <a:avLst/>
          </a:prstGeom>
        </p:spPr>
      </p:pic>
      <p:sp>
        <p:nvSpPr>
          <p:cNvPr id="3" name="TextBox 2"/>
          <p:cNvSpPr txBox="1"/>
          <p:nvPr/>
        </p:nvSpPr>
        <p:spPr>
          <a:xfrm>
            <a:off x="3464169" y="6504057"/>
            <a:ext cx="1811216" cy="400110"/>
          </a:xfrm>
          <a:prstGeom prst="rect">
            <a:avLst/>
          </a:prstGeom>
          <a:noFill/>
        </p:spPr>
        <p:txBody>
          <a:bodyPr wrap="square" rtlCol="0">
            <a:spAutoFit/>
          </a:bodyPr>
          <a:lstStyle/>
          <a:p>
            <a:r>
              <a:rPr lang="en-US" sz="2000" dirty="0"/>
              <a:t>photoblog.com</a:t>
            </a:r>
          </a:p>
        </p:txBody>
      </p:sp>
    </p:spTree>
    <p:extLst>
      <p:ext uri="{BB962C8B-B14F-4D97-AF65-F5344CB8AC3E}">
        <p14:creationId xmlns:p14="http://schemas.microsoft.com/office/powerpoint/2010/main" val="429244128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0"/>
            <a:ext cx="9144000" cy="3046988"/>
          </a:xfrm>
          <a:prstGeom prst="rect">
            <a:avLst/>
          </a:prstGeom>
          <a:solidFill>
            <a:schemeClr val="accent6">
              <a:lumMod val="75000"/>
            </a:schemeClr>
          </a:solidFill>
        </p:spPr>
        <p:txBody>
          <a:bodyPr wrap="square" rtlCol="0">
            <a:spAutoFit/>
          </a:bodyPr>
          <a:lstStyle/>
          <a:p>
            <a:r>
              <a:rPr lang="en-US" sz="3200" dirty="0">
                <a:solidFill>
                  <a:schemeClr val="bg1"/>
                </a:solidFill>
              </a:rPr>
              <a:t>Philippians 3.2:  Beware of the dogs, beware of the </a:t>
            </a:r>
            <a:r>
              <a:rPr lang="en-US" sz="3200" b="1" u="sng" dirty="0">
                <a:solidFill>
                  <a:srgbClr val="FFFF00"/>
                </a:solidFill>
              </a:rPr>
              <a:t>evil workers</a:t>
            </a:r>
            <a:r>
              <a:rPr lang="en-US" sz="3200" dirty="0">
                <a:solidFill>
                  <a:schemeClr val="bg1"/>
                </a:solidFill>
              </a:rPr>
              <a:t>, beware of those who mutilate the flesh!</a:t>
            </a:r>
          </a:p>
          <a:p>
            <a:endParaRPr lang="en-US" sz="3200" dirty="0">
              <a:solidFill>
                <a:schemeClr val="bg1"/>
              </a:solidFill>
            </a:endParaRPr>
          </a:p>
          <a:p>
            <a:endParaRPr lang="en-US" sz="3200" dirty="0">
              <a:solidFill>
                <a:schemeClr val="bg1"/>
              </a:solidFill>
            </a:endParaRPr>
          </a:p>
          <a:p>
            <a:r>
              <a:rPr lang="en-US" sz="3200" dirty="0">
                <a:solidFill>
                  <a:schemeClr val="bg1"/>
                </a:solidFill>
              </a:rPr>
              <a:t>not workers of righteousness by obedience, </a:t>
            </a:r>
          </a:p>
          <a:p>
            <a:r>
              <a:rPr lang="en-US" sz="3200" dirty="0">
                <a:solidFill>
                  <a:srgbClr val="FFFF00"/>
                </a:solidFill>
              </a:rPr>
              <a:t>	</a:t>
            </a:r>
            <a:r>
              <a:rPr lang="en-US" sz="3200" b="1" dirty="0">
                <a:solidFill>
                  <a:srgbClr val="FFFF00"/>
                </a:solidFill>
              </a:rPr>
              <a:t>workers of evil by misplaced faith in false gospel</a:t>
            </a:r>
          </a:p>
        </p:txBody>
      </p:sp>
      <p:sp>
        <p:nvSpPr>
          <p:cNvPr id="17" name="Rectangle: Rounded Corners 16"/>
          <p:cNvSpPr/>
          <p:nvPr/>
        </p:nvSpPr>
        <p:spPr>
          <a:xfrm>
            <a:off x="0" y="5596683"/>
            <a:ext cx="9144000" cy="12613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rPr>
              <a:t>Antagonists:  Jews believing Jesus is the Messiah, </a:t>
            </a:r>
          </a:p>
          <a:p>
            <a:pPr algn="ctr"/>
            <a:r>
              <a:rPr lang="en-US" sz="2800" b="1" dirty="0">
                <a:solidFill>
                  <a:srgbClr val="FFFF00"/>
                </a:solidFill>
              </a:rPr>
              <a:t>but with a false gospel based on the Mosaic Covenant</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4502" t="60362" r="20946" b="8248"/>
          <a:stretch/>
        </p:blipFill>
        <p:spPr>
          <a:xfrm>
            <a:off x="0" y="3046987"/>
            <a:ext cx="9144000" cy="2549695"/>
          </a:xfrm>
          <a:prstGeom prst="rect">
            <a:avLst/>
          </a:prstGeom>
        </p:spPr>
      </p:pic>
      <p:sp>
        <p:nvSpPr>
          <p:cNvPr id="3" name="TextBox 2"/>
          <p:cNvSpPr txBox="1"/>
          <p:nvPr/>
        </p:nvSpPr>
        <p:spPr>
          <a:xfrm>
            <a:off x="5934456" y="4121780"/>
            <a:ext cx="3209544" cy="400110"/>
          </a:xfrm>
          <a:prstGeom prst="rect">
            <a:avLst/>
          </a:prstGeom>
          <a:noFill/>
        </p:spPr>
        <p:txBody>
          <a:bodyPr wrap="square" rtlCol="0">
            <a:spAutoFit/>
          </a:bodyPr>
          <a:lstStyle/>
          <a:p>
            <a:pPr algn="r"/>
            <a:r>
              <a:rPr lang="en-US" sz="2000" dirty="0"/>
              <a:t>Magnes.org</a:t>
            </a:r>
          </a:p>
        </p:txBody>
      </p:sp>
    </p:spTree>
    <p:extLst>
      <p:ext uri="{BB962C8B-B14F-4D97-AF65-F5344CB8AC3E}">
        <p14:creationId xmlns:p14="http://schemas.microsoft.com/office/powerpoint/2010/main" val="369816794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0"/>
            <a:ext cx="9144000" cy="1077218"/>
          </a:xfrm>
          <a:prstGeom prst="rect">
            <a:avLst/>
          </a:prstGeom>
          <a:solidFill>
            <a:schemeClr val="accent6">
              <a:lumMod val="75000"/>
            </a:schemeClr>
          </a:solidFill>
        </p:spPr>
        <p:txBody>
          <a:bodyPr wrap="square" rtlCol="0">
            <a:spAutoFit/>
          </a:bodyPr>
          <a:lstStyle/>
          <a:p>
            <a:r>
              <a:rPr lang="en-US" sz="3200" dirty="0">
                <a:solidFill>
                  <a:schemeClr val="bg1"/>
                </a:solidFill>
              </a:rPr>
              <a:t>Philippians 3.2:  Beware of the </a:t>
            </a:r>
            <a:r>
              <a:rPr lang="en-US" sz="3200" b="1" u="sng" dirty="0">
                <a:solidFill>
                  <a:srgbClr val="FFFF00"/>
                </a:solidFill>
              </a:rPr>
              <a:t>dogs</a:t>
            </a:r>
            <a:r>
              <a:rPr lang="en-US" sz="3200" dirty="0">
                <a:solidFill>
                  <a:schemeClr val="bg1"/>
                </a:solidFill>
              </a:rPr>
              <a:t>, beware of the evil workers, beware of those who mutilate the flesh!</a:t>
            </a:r>
          </a:p>
        </p:txBody>
      </p:sp>
      <p:sp>
        <p:nvSpPr>
          <p:cNvPr id="17" name="Rectangle: Rounded Corners 16"/>
          <p:cNvSpPr/>
          <p:nvPr/>
        </p:nvSpPr>
        <p:spPr>
          <a:xfrm>
            <a:off x="0" y="5596683"/>
            <a:ext cx="9144000" cy="12613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rPr>
              <a:t>Antagonists:  Jews believing Jesus is the Messiah, </a:t>
            </a:r>
          </a:p>
          <a:p>
            <a:pPr algn="ctr"/>
            <a:r>
              <a:rPr lang="en-US" sz="2800" b="1" dirty="0">
                <a:solidFill>
                  <a:srgbClr val="FFFF00"/>
                </a:solidFill>
              </a:rPr>
              <a:t>but with a false gospel based on the Mosaic Covenant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7662" b="45294"/>
          <a:stretch/>
        </p:blipFill>
        <p:spPr>
          <a:xfrm>
            <a:off x="0" y="1073811"/>
            <a:ext cx="9163898" cy="4526280"/>
          </a:xfrm>
          <a:prstGeom prst="rect">
            <a:avLst/>
          </a:prstGeom>
        </p:spPr>
      </p:pic>
    </p:spTree>
    <p:extLst>
      <p:ext uri="{BB962C8B-B14F-4D97-AF65-F5344CB8AC3E}">
        <p14:creationId xmlns:p14="http://schemas.microsoft.com/office/powerpoint/2010/main" val="239932745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0"/>
            <a:ext cx="9144000" cy="1077218"/>
          </a:xfrm>
          <a:prstGeom prst="rect">
            <a:avLst/>
          </a:prstGeom>
          <a:solidFill>
            <a:schemeClr val="accent6">
              <a:lumMod val="75000"/>
            </a:schemeClr>
          </a:solidFill>
        </p:spPr>
        <p:txBody>
          <a:bodyPr wrap="square" rtlCol="0">
            <a:spAutoFit/>
          </a:bodyPr>
          <a:lstStyle/>
          <a:p>
            <a:r>
              <a:rPr lang="en-US" sz="3200" dirty="0">
                <a:solidFill>
                  <a:schemeClr val="bg1"/>
                </a:solidFill>
              </a:rPr>
              <a:t>Philippians 3.2:  Beware of the </a:t>
            </a:r>
            <a:r>
              <a:rPr lang="en-US" sz="3200" b="1" u="sng" dirty="0">
                <a:solidFill>
                  <a:srgbClr val="FFFF00"/>
                </a:solidFill>
              </a:rPr>
              <a:t>dogs</a:t>
            </a:r>
            <a:r>
              <a:rPr lang="en-US" sz="3200" dirty="0">
                <a:solidFill>
                  <a:schemeClr val="bg1"/>
                </a:solidFill>
              </a:rPr>
              <a:t>, beware of the evil workers, beware of those who mutilate the flesh!</a:t>
            </a:r>
          </a:p>
        </p:txBody>
      </p:sp>
      <p:sp>
        <p:nvSpPr>
          <p:cNvPr id="17" name="Rectangle: Rounded Corners 16"/>
          <p:cNvSpPr/>
          <p:nvPr/>
        </p:nvSpPr>
        <p:spPr>
          <a:xfrm>
            <a:off x="0" y="5596683"/>
            <a:ext cx="9144000" cy="12613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rPr>
              <a:t>Antagonists:  Jews believing Jesus is the Messiah, </a:t>
            </a:r>
          </a:p>
          <a:p>
            <a:pPr algn="ctr"/>
            <a:r>
              <a:rPr lang="en-US" sz="2800" b="1" dirty="0">
                <a:solidFill>
                  <a:srgbClr val="FFFF00"/>
                </a:solidFill>
              </a:rPr>
              <a:t>but with a false gospel based on the Mosaic Covenant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3811"/>
            <a:ext cx="9144000" cy="4526280"/>
          </a:xfrm>
          <a:prstGeom prst="rect">
            <a:avLst/>
          </a:prstGeom>
        </p:spPr>
      </p:pic>
    </p:spTree>
    <p:extLst>
      <p:ext uri="{BB962C8B-B14F-4D97-AF65-F5344CB8AC3E}">
        <p14:creationId xmlns:p14="http://schemas.microsoft.com/office/powerpoint/2010/main" val="15350088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8957" y="276693"/>
            <a:ext cx="2403468" cy="3131185"/>
          </a:xfrm>
          <a:prstGeom prst="rect">
            <a:avLst/>
          </a:prstGeom>
          <a:noFill/>
        </p:spPr>
      </p:pic>
      <p:sp>
        <p:nvSpPr>
          <p:cNvPr id="3" name="TextBox 2"/>
          <p:cNvSpPr txBox="1"/>
          <p:nvPr/>
        </p:nvSpPr>
        <p:spPr>
          <a:xfrm>
            <a:off x="0" y="360485"/>
            <a:ext cx="3974123" cy="954107"/>
          </a:xfrm>
          <a:prstGeom prst="rect">
            <a:avLst/>
          </a:prstGeom>
          <a:noFill/>
        </p:spPr>
        <p:txBody>
          <a:bodyPr wrap="square" rtlCol="0">
            <a:spAutoFit/>
          </a:bodyPr>
          <a:lstStyle/>
          <a:p>
            <a:r>
              <a:rPr lang="en-US" sz="2800" dirty="0"/>
              <a:t>Rely on God’s grace gift of imputed righteousness</a:t>
            </a:r>
          </a:p>
        </p:txBody>
      </p:sp>
      <p:sp>
        <p:nvSpPr>
          <p:cNvPr id="16" name="TextBox 15"/>
          <p:cNvSpPr txBox="1"/>
          <p:nvPr/>
        </p:nvSpPr>
        <p:spPr>
          <a:xfrm>
            <a:off x="5157917" y="360485"/>
            <a:ext cx="3974123" cy="954107"/>
          </a:xfrm>
          <a:prstGeom prst="rect">
            <a:avLst/>
          </a:prstGeom>
          <a:noFill/>
        </p:spPr>
        <p:txBody>
          <a:bodyPr wrap="square" rtlCol="0">
            <a:spAutoFit/>
          </a:bodyPr>
          <a:lstStyle/>
          <a:p>
            <a:pPr algn="r"/>
            <a:r>
              <a:rPr lang="en-US" sz="2800" dirty="0"/>
              <a:t>Rely on your own merits, righteousness you earn </a:t>
            </a:r>
          </a:p>
        </p:txBody>
      </p:sp>
      <p:cxnSp>
        <p:nvCxnSpPr>
          <p:cNvPr id="17" name="Straight Arrow Connector 16"/>
          <p:cNvCxnSpPr/>
          <p:nvPr/>
        </p:nvCxnSpPr>
        <p:spPr>
          <a:xfrm flipH="1">
            <a:off x="448408" y="1714500"/>
            <a:ext cx="3112477" cy="8792"/>
          </a:xfrm>
          <a:prstGeom prst="straightConnector1">
            <a:avLst/>
          </a:prstGeom>
          <a:ln w="635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117124" y="1723292"/>
            <a:ext cx="3648807" cy="0"/>
          </a:xfrm>
          <a:prstGeom prst="straightConnector1">
            <a:avLst/>
          </a:prstGeom>
          <a:ln w="635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0" y="4303455"/>
            <a:ext cx="9132040" cy="2554545"/>
          </a:xfrm>
          <a:prstGeom prst="rect">
            <a:avLst/>
          </a:prstGeom>
          <a:solidFill>
            <a:schemeClr val="accent6">
              <a:lumMod val="75000"/>
            </a:schemeClr>
          </a:solidFill>
        </p:spPr>
        <p:txBody>
          <a:bodyPr wrap="square" rtlCol="0">
            <a:spAutoFit/>
          </a:bodyPr>
          <a:lstStyle/>
          <a:p>
            <a:r>
              <a:rPr lang="en-US" sz="3200" dirty="0">
                <a:solidFill>
                  <a:schemeClr val="bg1"/>
                </a:solidFill>
              </a:rPr>
              <a:t>Philippians 3.9 NASB:  I want to be found in him [Christ], not [by] having a righteousness of my own derived from the Law, but that which is through faith in Christ, the righteousness which comes from God on the basis of faith…</a:t>
            </a:r>
          </a:p>
        </p:txBody>
      </p:sp>
      <p:sp>
        <p:nvSpPr>
          <p:cNvPr id="22" name="TextBox 21"/>
          <p:cNvSpPr txBox="1"/>
          <p:nvPr/>
        </p:nvSpPr>
        <p:spPr>
          <a:xfrm rot="20574176">
            <a:off x="3757877" y="58665"/>
            <a:ext cx="290146" cy="584775"/>
          </a:xfrm>
          <a:prstGeom prst="rect">
            <a:avLst/>
          </a:prstGeom>
          <a:noFill/>
        </p:spPr>
        <p:txBody>
          <a:bodyPr wrap="square" rtlCol="0">
            <a:spAutoFit/>
          </a:bodyPr>
          <a:lstStyle/>
          <a:p>
            <a:r>
              <a:rPr lang="en-US" sz="3200" dirty="0"/>
              <a:t>?</a:t>
            </a:r>
          </a:p>
        </p:txBody>
      </p:sp>
      <p:sp>
        <p:nvSpPr>
          <p:cNvPr id="23" name="TextBox 22"/>
          <p:cNvSpPr txBox="1"/>
          <p:nvPr/>
        </p:nvSpPr>
        <p:spPr>
          <a:xfrm rot="880015">
            <a:off x="5255573" y="996533"/>
            <a:ext cx="290146" cy="584775"/>
          </a:xfrm>
          <a:prstGeom prst="rect">
            <a:avLst/>
          </a:prstGeom>
          <a:noFill/>
        </p:spPr>
        <p:txBody>
          <a:bodyPr wrap="square" rtlCol="0">
            <a:spAutoFit/>
          </a:bodyPr>
          <a:lstStyle/>
          <a:p>
            <a:r>
              <a:rPr lang="en-US" sz="3200" dirty="0"/>
              <a:t>?</a:t>
            </a:r>
          </a:p>
        </p:txBody>
      </p:sp>
      <p:sp>
        <p:nvSpPr>
          <p:cNvPr id="25" name="TextBox 24"/>
          <p:cNvSpPr txBox="1"/>
          <p:nvPr/>
        </p:nvSpPr>
        <p:spPr>
          <a:xfrm rot="20500308">
            <a:off x="3484609" y="741267"/>
            <a:ext cx="290146" cy="584775"/>
          </a:xfrm>
          <a:prstGeom prst="rect">
            <a:avLst/>
          </a:prstGeom>
          <a:noFill/>
        </p:spPr>
        <p:txBody>
          <a:bodyPr wrap="square" rtlCol="0">
            <a:spAutoFit/>
          </a:bodyPr>
          <a:lstStyle/>
          <a:p>
            <a:r>
              <a:rPr lang="en-US" sz="3200" dirty="0"/>
              <a:t>?</a:t>
            </a:r>
          </a:p>
        </p:txBody>
      </p:sp>
      <p:sp>
        <p:nvSpPr>
          <p:cNvPr id="26" name="TextBox 25"/>
          <p:cNvSpPr txBox="1"/>
          <p:nvPr/>
        </p:nvSpPr>
        <p:spPr>
          <a:xfrm rot="1470622">
            <a:off x="5216651" y="42202"/>
            <a:ext cx="290146" cy="584775"/>
          </a:xfrm>
          <a:prstGeom prst="rect">
            <a:avLst/>
          </a:prstGeom>
          <a:noFill/>
        </p:spPr>
        <p:txBody>
          <a:bodyPr wrap="square" rtlCol="0">
            <a:spAutoFit/>
          </a:bodyPr>
          <a:lstStyle/>
          <a:p>
            <a:r>
              <a:rPr lang="en-US" sz="3200" dirty="0"/>
              <a:t>?</a:t>
            </a:r>
          </a:p>
        </p:txBody>
      </p:sp>
      <p:sp>
        <p:nvSpPr>
          <p:cNvPr id="12" name="TextBox 11"/>
          <p:cNvSpPr txBox="1"/>
          <p:nvPr/>
        </p:nvSpPr>
        <p:spPr>
          <a:xfrm>
            <a:off x="-1" y="1961278"/>
            <a:ext cx="4443985" cy="1815882"/>
          </a:xfrm>
          <a:prstGeom prst="rect">
            <a:avLst/>
          </a:prstGeom>
          <a:noFill/>
        </p:spPr>
        <p:txBody>
          <a:bodyPr wrap="square" rtlCol="0">
            <a:spAutoFit/>
          </a:bodyPr>
          <a:lstStyle/>
          <a:p>
            <a:r>
              <a:rPr lang="en-US" sz="2800" b="1" i="1" u="sng" dirty="0"/>
              <a:t>Paul [top line]</a:t>
            </a:r>
            <a:r>
              <a:rPr lang="en-US" sz="2800" b="1" i="1" dirty="0"/>
              <a:t>:  </a:t>
            </a:r>
          </a:p>
          <a:p>
            <a:r>
              <a:rPr lang="en-US" sz="2800" b="1" i="1" dirty="0"/>
              <a:t>No righteousness w/o Christ; but Christ’s righteousness if saved in Christ</a:t>
            </a:r>
          </a:p>
        </p:txBody>
      </p:sp>
      <p:sp>
        <p:nvSpPr>
          <p:cNvPr id="13" name="TextBox 12"/>
          <p:cNvSpPr txBox="1"/>
          <p:nvPr/>
        </p:nvSpPr>
        <p:spPr>
          <a:xfrm>
            <a:off x="4983480" y="1961278"/>
            <a:ext cx="4099067" cy="1384995"/>
          </a:xfrm>
          <a:prstGeom prst="rect">
            <a:avLst/>
          </a:prstGeom>
          <a:noFill/>
        </p:spPr>
        <p:txBody>
          <a:bodyPr wrap="square" rtlCol="0">
            <a:spAutoFit/>
          </a:bodyPr>
          <a:lstStyle/>
          <a:p>
            <a:pPr algn="r"/>
            <a:r>
              <a:rPr lang="en-US" sz="2800" b="1" i="1" u="sng" dirty="0"/>
              <a:t>Adversaries [bottom line]</a:t>
            </a:r>
            <a:r>
              <a:rPr lang="en-US" sz="2800" b="1" i="1" dirty="0"/>
              <a:t>:  </a:t>
            </a:r>
          </a:p>
          <a:p>
            <a:pPr algn="r"/>
            <a:r>
              <a:rPr lang="en-US" sz="2800" b="1" i="1" dirty="0"/>
              <a:t>Earn righteousness </a:t>
            </a:r>
          </a:p>
          <a:p>
            <a:pPr algn="r"/>
            <a:r>
              <a:rPr lang="en-US" sz="2800" b="1" i="1" dirty="0"/>
              <a:t>by what you do</a:t>
            </a:r>
          </a:p>
        </p:txBody>
      </p:sp>
    </p:spTree>
    <p:extLst>
      <p:ext uri="{BB962C8B-B14F-4D97-AF65-F5344CB8AC3E}">
        <p14:creationId xmlns:p14="http://schemas.microsoft.com/office/powerpoint/2010/main" val="329667672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srcRect l="12486" t="16291" r="13288" b="29019"/>
          <a:stretch/>
        </p:blipFill>
        <p:spPr>
          <a:xfrm>
            <a:off x="0" y="2377440"/>
            <a:ext cx="9144000" cy="4480560"/>
          </a:xfrm>
          <a:prstGeom prst="rect">
            <a:avLst/>
          </a:prstGeom>
        </p:spPr>
      </p:pic>
      <p:sp>
        <p:nvSpPr>
          <p:cNvPr id="2" name="TextBox 1"/>
          <p:cNvSpPr txBox="1"/>
          <p:nvPr/>
        </p:nvSpPr>
        <p:spPr>
          <a:xfrm>
            <a:off x="0" y="0"/>
            <a:ext cx="9144000" cy="3539430"/>
          </a:xfrm>
          <a:prstGeom prst="rect">
            <a:avLst/>
          </a:prstGeom>
          <a:solidFill>
            <a:schemeClr val="accent6">
              <a:lumMod val="75000"/>
            </a:schemeClr>
          </a:solidFill>
        </p:spPr>
        <p:txBody>
          <a:bodyPr wrap="square" rtlCol="0">
            <a:spAutoFit/>
          </a:bodyPr>
          <a:lstStyle/>
          <a:p>
            <a:r>
              <a:rPr lang="en-US" sz="3200" dirty="0">
                <a:solidFill>
                  <a:schemeClr val="bg1"/>
                </a:solidFill>
              </a:rPr>
              <a:t>Philippians 3.1-3 NET: Finally, my brothers and sisters, rejoice in the Lord! To write this again is no trouble to me, and it is a safeguard for you.  Beware of the dogs, beware of the evil workers, beware of those who mutilate the flesh!  </a:t>
            </a:r>
            <a:r>
              <a:rPr lang="en-US" sz="3200" b="1" u="sng" dirty="0">
                <a:solidFill>
                  <a:srgbClr val="FFFF00"/>
                </a:solidFill>
              </a:rPr>
              <a:t>For we are the circumcision</a:t>
            </a:r>
            <a:r>
              <a:rPr lang="en-US" sz="3200" dirty="0">
                <a:solidFill>
                  <a:schemeClr val="bg1"/>
                </a:solidFill>
              </a:rPr>
              <a:t>, the ones who worship by the Spirit of God, exult in Christ Jesus, and do not rely on human credentials…</a:t>
            </a:r>
          </a:p>
        </p:txBody>
      </p:sp>
    </p:spTree>
    <p:extLst>
      <p:ext uri="{BB962C8B-B14F-4D97-AF65-F5344CB8AC3E}">
        <p14:creationId xmlns:p14="http://schemas.microsoft.com/office/powerpoint/2010/main" val="206945565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srcRect l="12486" t="16291" r="13288" b="29019"/>
          <a:stretch/>
        </p:blipFill>
        <p:spPr>
          <a:xfrm>
            <a:off x="0" y="2377440"/>
            <a:ext cx="9144000" cy="4480560"/>
          </a:xfrm>
          <a:prstGeom prst="rect">
            <a:avLst/>
          </a:prstGeom>
        </p:spPr>
      </p:pic>
      <p:sp>
        <p:nvSpPr>
          <p:cNvPr id="2" name="TextBox 1"/>
          <p:cNvSpPr txBox="1"/>
          <p:nvPr/>
        </p:nvSpPr>
        <p:spPr>
          <a:xfrm>
            <a:off x="0" y="0"/>
            <a:ext cx="9144000" cy="3539430"/>
          </a:xfrm>
          <a:prstGeom prst="rect">
            <a:avLst/>
          </a:prstGeom>
          <a:solidFill>
            <a:schemeClr val="accent6">
              <a:lumMod val="75000"/>
            </a:schemeClr>
          </a:solidFill>
        </p:spPr>
        <p:txBody>
          <a:bodyPr wrap="square" rtlCol="0">
            <a:spAutoFit/>
          </a:bodyPr>
          <a:lstStyle/>
          <a:p>
            <a:r>
              <a:rPr lang="en-US" sz="3200" dirty="0">
                <a:solidFill>
                  <a:schemeClr val="bg1"/>
                </a:solidFill>
              </a:rPr>
              <a:t>Philippians 3.1-3 NET: Finally, my brothers and sisters, rejoice in the Lord! To write this again is no trouble to me, and it is a safeguard for you.  Beware of the dogs, beware of the evil workers, beware of those who mutilate the flesh!  For we are the circumcision, the ones </a:t>
            </a:r>
            <a:r>
              <a:rPr lang="en-US" sz="3200" b="1" u="sng" dirty="0">
                <a:solidFill>
                  <a:srgbClr val="FFFF00"/>
                </a:solidFill>
              </a:rPr>
              <a:t>who worship by the Spirit of God</a:t>
            </a:r>
            <a:r>
              <a:rPr lang="en-US" sz="3200" dirty="0">
                <a:solidFill>
                  <a:schemeClr val="bg1"/>
                </a:solidFill>
              </a:rPr>
              <a:t>, exult in Christ Jesus, and do not rely on human credentials…</a:t>
            </a:r>
          </a:p>
        </p:txBody>
      </p:sp>
    </p:spTree>
    <p:extLst>
      <p:ext uri="{BB962C8B-B14F-4D97-AF65-F5344CB8AC3E}">
        <p14:creationId xmlns:p14="http://schemas.microsoft.com/office/powerpoint/2010/main" val="132896588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srcRect l="12486" t="16291" r="13288" b="29019"/>
          <a:stretch/>
        </p:blipFill>
        <p:spPr>
          <a:xfrm>
            <a:off x="0" y="2377440"/>
            <a:ext cx="9144000" cy="4480560"/>
          </a:xfrm>
          <a:prstGeom prst="rect">
            <a:avLst/>
          </a:prstGeom>
        </p:spPr>
      </p:pic>
      <p:sp>
        <p:nvSpPr>
          <p:cNvPr id="2" name="TextBox 1"/>
          <p:cNvSpPr txBox="1"/>
          <p:nvPr/>
        </p:nvSpPr>
        <p:spPr>
          <a:xfrm>
            <a:off x="0" y="0"/>
            <a:ext cx="9144000" cy="3539430"/>
          </a:xfrm>
          <a:prstGeom prst="rect">
            <a:avLst/>
          </a:prstGeom>
          <a:solidFill>
            <a:schemeClr val="accent6">
              <a:lumMod val="75000"/>
            </a:schemeClr>
          </a:solidFill>
        </p:spPr>
        <p:txBody>
          <a:bodyPr wrap="square" rtlCol="0">
            <a:spAutoFit/>
          </a:bodyPr>
          <a:lstStyle/>
          <a:p>
            <a:r>
              <a:rPr lang="en-US" sz="3200" dirty="0">
                <a:solidFill>
                  <a:schemeClr val="bg1"/>
                </a:solidFill>
              </a:rPr>
              <a:t>Philippians 3.1-3 NET: Finally, my brothers and sisters, rejoice in the Lord! To write this again is no trouble to me, and it is a safeguard for you.  Beware of the dogs, beware of the evil workers, beware of those who mutilate the flesh!  For we are the circumcision, the ones who worship by the Spirit of God, </a:t>
            </a:r>
            <a:r>
              <a:rPr lang="en-US" sz="3200" b="1" u="sng" dirty="0">
                <a:solidFill>
                  <a:srgbClr val="FFFF00"/>
                </a:solidFill>
              </a:rPr>
              <a:t>exult in Christ Jesus</a:t>
            </a:r>
            <a:r>
              <a:rPr lang="en-US" sz="3200" dirty="0">
                <a:solidFill>
                  <a:schemeClr val="bg1"/>
                </a:solidFill>
              </a:rPr>
              <a:t>, and do not rely on human credentials…</a:t>
            </a:r>
          </a:p>
        </p:txBody>
      </p:sp>
    </p:spTree>
    <p:extLst>
      <p:ext uri="{BB962C8B-B14F-4D97-AF65-F5344CB8AC3E}">
        <p14:creationId xmlns:p14="http://schemas.microsoft.com/office/powerpoint/2010/main" val="126594902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srcRect l="12486" t="16291" r="13288" b="29019"/>
          <a:stretch/>
        </p:blipFill>
        <p:spPr>
          <a:xfrm>
            <a:off x="0" y="2377440"/>
            <a:ext cx="9144000" cy="4480560"/>
          </a:xfrm>
          <a:prstGeom prst="rect">
            <a:avLst/>
          </a:prstGeom>
        </p:spPr>
      </p:pic>
      <p:sp>
        <p:nvSpPr>
          <p:cNvPr id="2" name="TextBox 1"/>
          <p:cNvSpPr txBox="1"/>
          <p:nvPr/>
        </p:nvSpPr>
        <p:spPr>
          <a:xfrm>
            <a:off x="0" y="0"/>
            <a:ext cx="9144000" cy="3539430"/>
          </a:xfrm>
          <a:prstGeom prst="rect">
            <a:avLst/>
          </a:prstGeom>
          <a:solidFill>
            <a:schemeClr val="accent6">
              <a:lumMod val="75000"/>
            </a:schemeClr>
          </a:solidFill>
        </p:spPr>
        <p:txBody>
          <a:bodyPr wrap="square" rtlCol="0">
            <a:spAutoFit/>
          </a:bodyPr>
          <a:lstStyle/>
          <a:p>
            <a:r>
              <a:rPr lang="en-US" sz="3200" dirty="0">
                <a:solidFill>
                  <a:schemeClr val="bg1"/>
                </a:solidFill>
              </a:rPr>
              <a:t>Philippians 3.1-3 NET: Finally, my brothers and sisters, rejoice in the Lord! To write this again is no trouble to me, and it is a safeguard for you.  Beware of the dogs, beware of the evil workers, beware of those who mutilate the flesh!  For we are the circumcision, the ones who worship by the Spirit of God, exult in Christ Jesus, and </a:t>
            </a:r>
            <a:r>
              <a:rPr lang="en-US" sz="3200" b="1" u="sng" dirty="0">
                <a:solidFill>
                  <a:srgbClr val="FFFF00"/>
                </a:solidFill>
              </a:rPr>
              <a:t>do not rely on human credentials</a:t>
            </a:r>
            <a:r>
              <a:rPr lang="en-US" sz="3200" dirty="0">
                <a:solidFill>
                  <a:schemeClr val="bg1"/>
                </a:solidFill>
              </a:rPr>
              <a:t>…</a:t>
            </a:r>
          </a:p>
        </p:txBody>
      </p:sp>
    </p:spTree>
    <p:extLst>
      <p:ext uri="{BB962C8B-B14F-4D97-AF65-F5344CB8AC3E}">
        <p14:creationId xmlns:p14="http://schemas.microsoft.com/office/powerpoint/2010/main" val="289682006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3078" y="0"/>
            <a:ext cx="2403468" cy="3131185"/>
          </a:xfrm>
          <a:prstGeom prst="rect">
            <a:avLst/>
          </a:prstGeom>
          <a:noFill/>
        </p:spPr>
      </p:pic>
      <p:sp>
        <p:nvSpPr>
          <p:cNvPr id="3" name="TextBox 2"/>
          <p:cNvSpPr txBox="1"/>
          <p:nvPr/>
        </p:nvSpPr>
        <p:spPr>
          <a:xfrm>
            <a:off x="0" y="360485"/>
            <a:ext cx="3974123" cy="954107"/>
          </a:xfrm>
          <a:prstGeom prst="rect">
            <a:avLst/>
          </a:prstGeom>
          <a:noFill/>
        </p:spPr>
        <p:txBody>
          <a:bodyPr wrap="square" rtlCol="0">
            <a:spAutoFit/>
          </a:bodyPr>
          <a:lstStyle/>
          <a:p>
            <a:r>
              <a:rPr lang="en-US" sz="2800" dirty="0"/>
              <a:t>Rely on God’s grace gift of imputed righteousness</a:t>
            </a:r>
          </a:p>
        </p:txBody>
      </p:sp>
      <p:sp>
        <p:nvSpPr>
          <p:cNvPr id="16" name="TextBox 15"/>
          <p:cNvSpPr txBox="1"/>
          <p:nvPr/>
        </p:nvSpPr>
        <p:spPr>
          <a:xfrm>
            <a:off x="5157917" y="360485"/>
            <a:ext cx="3974123" cy="954107"/>
          </a:xfrm>
          <a:prstGeom prst="rect">
            <a:avLst/>
          </a:prstGeom>
          <a:noFill/>
        </p:spPr>
        <p:txBody>
          <a:bodyPr wrap="square" rtlCol="0">
            <a:spAutoFit/>
          </a:bodyPr>
          <a:lstStyle/>
          <a:p>
            <a:pPr algn="r"/>
            <a:r>
              <a:rPr lang="en-US" sz="2800" dirty="0"/>
              <a:t>Rely on your own merits, righteousness you earn </a:t>
            </a:r>
          </a:p>
        </p:txBody>
      </p:sp>
      <p:cxnSp>
        <p:nvCxnSpPr>
          <p:cNvPr id="17" name="Straight Arrow Connector 16"/>
          <p:cNvCxnSpPr/>
          <p:nvPr/>
        </p:nvCxnSpPr>
        <p:spPr>
          <a:xfrm flipH="1">
            <a:off x="448408" y="1714500"/>
            <a:ext cx="3112477" cy="8792"/>
          </a:xfrm>
          <a:prstGeom prst="straightConnector1">
            <a:avLst/>
          </a:prstGeom>
          <a:ln w="635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117124" y="1723292"/>
            <a:ext cx="3648807" cy="0"/>
          </a:xfrm>
          <a:prstGeom prst="straightConnector1">
            <a:avLst/>
          </a:prstGeom>
          <a:ln w="635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960" y="3562071"/>
            <a:ext cx="9132040" cy="2554545"/>
          </a:xfrm>
          <a:prstGeom prst="rect">
            <a:avLst/>
          </a:prstGeom>
          <a:solidFill>
            <a:schemeClr val="accent6">
              <a:lumMod val="75000"/>
            </a:schemeClr>
          </a:solidFill>
        </p:spPr>
        <p:txBody>
          <a:bodyPr wrap="square" rtlCol="0">
            <a:spAutoFit/>
          </a:bodyPr>
          <a:lstStyle/>
          <a:p>
            <a:r>
              <a:rPr lang="en-US" sz="3200" dirty="0">
                <a:solidFill>
                  <a:schemeClr val="bg1"/>
                </a:solidFill>
              </a:rPr>
              <a:t>Philippians 3.9 NASB:  I want to be found in him [Christ], not [by] having a righteousness of my own derived from the Law, but that which is through faith in Christ, the righteousness which comes from God on the basis of faith…</a:t>
            </a:r>
          </a:p>
        </p:txBody>
      </p:sp>
      <p:sp>
        <p:nvSpPr>
          <p:cNvPr id="22" name="TextBox 21"/>
          <p:cNvSpPr txBox="1"/>
          <p:nvPr/>
        </p:nvSpPr>
        <p:spPr>
          <a:xfrm rot="20574176">
            <a:off x="3757877" y="58665"/>
            <a:ext cx="290146" cy="584775"/>
          </a:xfrm>
          <a:prstGeom prst="rect">
            <a:avLst/>
          </a:prstGeom>
          <a:noFill/>
        </p:spPr>
        <p:txBody>
          <a:bodyPr wrap="square" rtlCol="0">
            <a:spAutoFit/>
          </a:bodyPr>
          <a:lstStyle/>
          <a:p>
            <a:r>
              <a:rPr lang="en-US" sz="3200" dirty="0"/>
              <a:t>?</a:t>
            </a:r>
          </a:p>
        </p:txBody>
      </p:sp>
      <p:sp>
        <p:nvSpPr>
          <p:cNvPr id="23" name="TextBox 22"/>
          <p:cNvSpPr txBox="1"/>
          <p:nvPr/>
        </p:nvSpPr>
        <p:spPr>
          <a:xfrm rot="880015">
            <a:off x="5216651" y="876596"/>
            <a:ext cx="290146" cy="584775"/>
          </a:xfrm>
          <a:prstGeom prst="rect">
            <a:avLst/>
          </a:prstGeom>
          <a:noFill/>
        </p:spPr>
        <p:txBody>
          <a:bodyPr wrap="square" rtlCol="0">
            <a:spAutoFit/>
          </a:bodyPr>
          <a:lstStyle/>
          <a:p>
            <a:r>
              <a:rPr lang="en-US" sz="3200" dirty="0"/>
              <a:t>?</a:t>
            </a:r>
          </a:p>
        </p:txBody>
      </p:sp>
      <p:sp>
        <p:nvSpPr>
          <p:cNvPr id="25" name="TextBox 24"/>
          <p:cNvSpPr txBox="1"/>
          <p:nvPr/>
        </p:nvSpPr>
        <p:spPr>
          <a:xfrm rot="20500308">
            <a:off x="3484609" y="741267"/>
            <a:ext cx="290146" cy="584775"/>
          </a:xfrm>
          <a:prstGeom prst="rect">
            <a:avLst/>
          </a:prstGeom>
          <a:noFill/>
        </p:spPr>
        <p:txBody>
          <a:bodyPr wrap="square" rtlCol="0">
            <a:spAutoFit/>
          </a:bodyPr>
          <a:lstStyle/>
          <a:p>
            <a:r>
              <a:rPr lang="en-US" sz="3200" dirty="0"/>
              <a:t>?</a:t>
            </a:r>
          </a:p>
        </p:txBody>
      </p:sp>
      <p:sp>
        <p:nvSpPr>
          <p:cNvPr id="26" name="TextBox 25"/>
          <p:cNvSpPr txBox="1"/>
          <p:nvPr/>
        </p:nvSpPr>
        <p:spPr>
          <a:xfrm rot="1470622">
            <a:off x="5216651" y="42202"/>
            <a:ext cx="290146" cy="584775"/>
          </a:xfrm>
          <a:prstGeom prst="rect">
            <a:avLst/>
          </a:prstGeom>
          <a:noFill/>
        </p:spPr>
        <p:txBody>
          <a:bodyPr wrap="square" rtlCol="0">
            <a:spAutoFit/>
          </a:bodyPr>
          <a:lstStyle/>
          <a:p>
            <a:r>
              <a:rPr lang="en-US" sz="3200" dirty="0"/>
              <a:t>?</a:t>
            </a:r>
          </a:p>
        </p:txBody>
      </p:sp>
      <p:sp>
        <p:nvSpPr>
          <p:cNvPr id="12" name="TextBox 11"/>
          <p:cNvSpPr txBox="1"/>
          <p:nvPr/>
        </p:nvSpPr>
        <p:spPr>
          <a:xfrm>
            <a:off x="-1" y="1961278"/>
            <a:ext cx="3974123" cy="954107"/>
          </a:xfrm>
          <a:prstGeom prst="rect">
            <a:avLst/>
          </a:prstGeom>
          <a:noFill/>
        </p:spPr>
        <p:txBody>
          <a:bodyPr wrap="square" rtlCol="0">
            <a:spAutoFit/>
          </a:bodyPr>
          <a:lstStyle/>
          <a:p>
            <a:r>
              <a:rPr lang="en-US" sz="2800" b="1" i="1" dirty="0"/>
              <a:t>Righteousness from God, by grace, through faith</a:t>
            </a:r>
          </a:p>
        </p:txBody>
      </p:sp>
      <p:sp>
        <p:nvSpPr>
          <p:cNvPr id="13" name="TextBox 12"/>
          <p:cNvSpPr txBox="1"/>
          <p:nvPr/>
        </p:nvSpPr>
        <p:spPr>
          <a:xfrm>
            <a:off x="5108424" y="1961278"/>
            <a:ext cx="3974123" cy="954107"/>
          </a:xfrm>
          <a:prstGeom prst="rect">
            <a:avLst/>
          </a:prstGeom>
          <a:noFill/>
        </p:spPr>
        <p:txBody>
          <a:bodyPr wrap="square" rtlCol="0">
            <a:spAutoFit/>
          </a:bodyPr>
          <a:lstStyle/>
          <a:p>
            <a:pPr algn="r"/>
            <a:r>
              <a:rPr lang="en-US" sz="2800" b="1" i="1" dirty="0"/>
              <a:t>Righteousness from ourselves by obedience</a:t>
            </a:r>
          </a:p>
        </p:txBody>
      </p:sp>
    </p:spTree>
    <p:extLst>
      <p:ext uri="{BB962C8B-B14F-4D97-AF65-F5344CB8AC3E}">
        <p14:creationId xmlns:p14="http://schemas.microsoft.com/office/powerpoint/2010/main" val="371709335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3084"/>
            <a:ext cx="9144000" cy="6084916"/>
          </a:xfrm>
          <a:prstGeom prst="rect">
            <a:avLst/>
          </a:prstGeom>
        </p:spPr>
      </p:pic>
      <p:sp>
        <p:nvSpPr>
          <p:cNvPr id="2" name="TextBox 1"/>
          <p:cNvSpPr txBox="1"/>
          <p:nvPr/>
        </p:nvSpPr>
        <p:spPr>
          <a:xfrm>
            <a:off x="0" y="0"/>
            <a:ext cx="9144000" cy="1077218"/>
          </a:xfrm>
          <a:prstGeom prst="rect">
            <a:avLst/>
          </a:prstGeom>
          <a:solidFill>
            <a:schemeClr val="accent6">
              <a:lumMod val="75000"/>
            </a:schemeClr>
          </a:solidFill>
        </p:spPr>
        <p:txBody>
          <a:bodyPr wrap="square" rtlCol="0">
            <a:spAutoFit/>
          </a:bodyPr>
          <a:lstStyle/>
          <a:p>
            <a:r>
              <a:rPr lang="en-US" sz="3200" dirty="0">
                <a:solidFill>
                  <a:schemeClr val="bg1"/>
                </a:solidFill>
              </a:rPr>
              <a:t>Philippians 3.1 WBG: </a:t>
            </a:r>
            <a:r>
              <a:rPr lang="en-US" sz="3200" b="1" u="sng" dirty="0">
                <a:solidFill>
                  <a:srgbClr val="FFFF00"/>
                </a:solidFill>
              </a:rPr>
              <a:t>Henceforth</a:t>
            </a:r>
            <a:r>
              <a:rPr lang="en-US" sz="3200" dirty="0">
                <a:solidFill>
                  <a:schemeClr val="bg1"/>
                </a:solidFill>
              </a:rPr>
              <a:t>, my brothers and sisters, </a:t>
            </a:r>
            <a:r>
              <a:rPr lang="en-US" sz="3200" b="1" u="sng" dirty="0">
                <a:solidFill>
                  <a:srgbClr val="FFFF00"/>
                </a:solidFill>
              </a:rPr>
              <a:t>rejoice in the Lord!</a:t>
            </a:r>
            <a:r>
              <a:rPr lang="en-US" sz="3200" b="1" dirty="0">
                <a:solidFill>
                  <a:srgbClr val="FFFF00"/>
                </a:solidFill>
              </a:rPr>
              <a:t> </a:t>
            </a:r>
            <a:endParaRPr lang="en-US" sz="3200" dirty="0">
              <a:solidFill>
                <a:schemeClr val="bg1"/>
              </a:solidFill>
            </a:endParaRPr>
          </a:p>
        </p:txBody>
      </p:sp>
      <p:sp>
        <p:nvSpPr>
          <p:cNvPr id="17" name="TextBox 16"/>
          <p:cNvSpPr txBox="1"/>
          <p:nvPr/>
        </p:nvSpPr>
        <p:spPr>
          <a:xfrm>
            <a:off x="0" y="6396335"/>
            <a:ext cx="9144000" cy="461665"/>
          </a:xfrm>
          <a:prstGeom prst="rect">
            <a:avLst/>
          </a:prstGeom>
          <a:noFill/>
        </p:spPr>
        <p:txBody>
          <a:bodyPr wrap="square" rtlCol="0">
            <a:spAutoFit/>
          </a:bodyPr>
          <a:lstStyle/>
          <a:p>
            <a:r>
              <a:rPr lang="en-US" sz="2400" b="1" dirty="0"/>
              <a:t>christianpost.com</a:t>
            </a:r>
          </a:p>
        </p:txBody>
      </p:sp>
    </p:spTree>
    <p:extLst>
      <p:ext uri="{BB962C8B-B14F-4D97-AF65-F5344CB8AC3E}">
        <p14:creationId xmlns:p14="http://schemas.microsoft.com/office/powerpoint/2010/main" val="336055501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1109"/>
          <a:stretch/>
        </p:blipFill>
        <p:spPr>
          <a:xfrm>
            <a:off x="0" y="0"/>
            <a:ext cx="9144000" cy="6858000"/>
          </a:xfrm>
          <a:prstGeom prst="rect">
            <a:avLst/>
          </a:prstGeom>
        </p:spPr>
      </p:pic>
      <p:sp>
        <p:nvSpPr>
          <p:cNvPr id="5" name="TextBox 4"/>
          <p:cNvSpPr txBox="1"/>
          <p:nvPr/>
        </p:nvSpPr>
        <p:spPr>
          <a:xfrm>
            <a:off x="7332784" y="6457890"/>
            <a:ext cx="1811216" cy="400110"/>
          </a:xfrm>
          <a:prstGeom prst="rect">
            <a:avLst/>
          </a:prstGeom>
          <a:noFill/>
        </p:spPr>
        <p:txBody>
          <a:bodyPr wrap="square" rtlCol="0">
            <a:spAutoFit/>
          </a:bodyPr>
          <a:lstStyle/>
          <a:p>
            <a:pPr algn="r"/>
            <a:r>
              <a:rPr lang="en-US" sz="2000" dirty="0">
                <a:solidFill>
                  <a:schemeClr val="bg1"/>
                </a:solidFill>
              </a:rPr>
              <a:t>USAToday.com</a:t>
            </a:r>
          </a:p>
        </p:txBody>
      </p:sp>
    </p:spTree>
    <p:extLst>
      <p:ext uri="{BB962C8B-B14F-4D97-AF65-F5344CB8AC3E}">
        <p14:creationId xmlns:p14="http://schemas.microsoft.com/office/powerpoint/2010/main" val="42248323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3257014"/>
            <a:ext cx="9132040" cy="3600986"/>
          </a:xfrm>
          <a:prstGeom prst="rect">
            <a:avLst/>
          </a:prstGeom>
          <a:solidFill>
            <a:schemeClr val="accent6">
              <a:lumMod val="75000"/>
            </a:schemeClr>
          </a:solidFill>
        </p:spPr>
        <p:txBody>
          <a:bodyPr wrap="square" rtlCol="0">
            <a:spAutoFit/>
          </a:bodyPr>
          <a:lstStyle/>
          <a:p>
            <a:r>
              <a:rPr lang="en-US" sz="3200" dirty="0">
                <a:solidFill>
                  <a:schemeClr val="bg1"/>
                </a:solidFill>
              </a:rPr>
              <a:t>Romans 3.23 NET: …all have sinned and fall short of the glory of God.  </a:t>
            </a:r>
          </a:p>
          <a:p>
            <a:endParaRPr lang="en-US" dirty="0">
              <a:solidFill>
                <a:schemeClr val="bg1"/>
              </a:solidFill>
            </a:endParaRPr>
          </a:p>
          <a:p>
            <a:r>
              <a:rPr lang="en-US" sz="3200" dirty="0">
                <a:solidFill>
                  <a:schemeClr val="bg1"/>
                </a:solidFill>
              </a:rPr>
              <a:t>Romans 3.20 NET: For no one is declared righteous before him [God] by the works of the law. </a:t>
            </a:r>
          </a:p>
          <a:p>
            <a:endParaRPr lang="en-US" dirty="0">
              <a:solidFill>
                <a:schemeClr val="bg1"/>
              </a:solidFill>
            </a:endParaRPr>
          </a:p>
          <a:p>
            <a:r>
              <a:rPr lang="en-US" sz="3200" dirty="0">
                <a:solidFill>
                  <a:schemeClr val="bg1"/>
                </a:solidFill>
              </a:rPr>
              <a:t>Romans 3.24 NET: [we can be] justified freely by his grace through the redemption that is in Christ Jesus. </a:t>
            </a:r>
          </a:p>
        </p:txBody>
      </p:sp>
      <p:grpSp>
        <p:nvGrpSpPr>
          <p:cNvPr id="27" name="Group 26"/>
          <p:cNvGrpSpPr/>
          <p:nvPr/>
        </p:nvGrpSpPr>
        <p:grpSpPr>
          <a:xfrm>
            <a:off x="0" y="0"/>
            <a:ext cx="9132040" cy="3131185"/>
            <a:chOff x="0" y="0"/>
            <a:chExt cx="9132040" cy="3131185"/>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3078" y="0"/>
              <a:ext cx="2403468" cy="3131185"/>
            </a:xfrm>
            <a:prstGeom prst="rect">
              <a:avLst/>
            </a:prstGeom>
            <a:noFill/>
          </p:spPr>
        </p:pic>
        <p:sp>
          <p:nvSpPr>
            <p:cNvPr id="3" name="TextBox 2"/>
            <p:cNvSpPr txBox="1"/>
            <p:nvPr/>
          </p:nvSpPr>
          <p:spPr>
            <a:xfrm>
              <a:off x="0" y="360485"/>
              <a:ext cx="3974123" cy="954107"/>
            </a:xfrm>
            <a:prstGeom prst="rect">
              <a:avLst/>
            </a:prstGeom>
            <a:noFill/>
          </p:spPr>
          <p:txBody>
            <a:bodyPr wrap="square" rtlCol="0">
              <a:spAutoFit/>
            </a:bodyPr>
            <a:lstStyle/>
            <a:p>
              <a:r>
                <a:rPr lang="en-US" sz="2800" dirty="0"/>
                <a:t>Rely on God’s grace gift of imputed righteousness</a:t>
              </a:r>
            </a:p>
          </p:txBody>
        </p:sp>
        <p:sp>
          <p:nvSpPr>
            <p:cNvPr id="16" name="TextBox 15"/>
            <p:cNvSpPr txBox="1"/>
            <p:nvPr/>
          </p:nvSpPr>
          <p:spPr>
            <a:xfrm>
              <a:off x="5157917" y="360485"/>
              <a:ext cx="3974123" cy="954107"/>
            </a:xfrm>
            <a:prstGeom prst="rect">
              <a:avLst/>
            </a:prstGeom>
            <a:noFill/>
          </p:spPr>
          <p:txBody>
            <a:bodyPr wrap="square" rtlCol="0">
              <a:spAutoFit/>
            </a:bodyPr>
            <a:lstStyle/>
            <a:p>
              <a:pPr algn="r"/>
              <a:r>
                <a:rPr lang="en-US" sz="2800" dirty="0"/>
                <a:t>Rely on your own merits, righteousness you earn </a:t>
              </a:r>
            </a:p>
          </p:txBody>
        </p:sp>
        <p:cxnSp>
          <p:nvCxnSpPr>
            <p:cNvPr id="17" name="Straight Arrow Connector 16"/>
            <p:cNvCxnSpPr/>
            <p:nvPr/>
          </p:nvCxnSpPr>
          <p:spPr>
            <a:xfrm flipH="1">
              <a:off x="448408" y="1714500"/>
              <a:ext cx="3112477" cy="8792"/>
            </a:xfrm>
            <a:prstGeom prst="straightConnector1">
              <a:avLst/>
            </a:prstGeom>
            <a:ln w="635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117124" y="1723292"/>
              <a:ext cx="3648807" cy="0"/>
            </a:xfrm>
            <a:prstGeom prst="straightConnector1">
              <a:avLst/>
            </a:prstGeom>
            <a:ln w="635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20574176">
              <a:off x="3757877" y="58665"/>
              <a:ext cx="290146" cy="584775"/>
            </a:xfrm>
            <a:prstGeom prst="rect">
              <a:avLst/>
            </a:prstGeom>
            <a:noFill/>
          </p:spPr>
          <p:txBody>
            <a:bodyPr wrap="square" rtlCol="0">
              <a:spAutoFit/>
            </a:bodyPr>
            <a:lstStyle/>
            <a:p>
              <a:r>
                <a:rPr lang="en-US" sz="3200" dirty="0"/>
                <a:t>?</a:t>
              </a:r>
            </a:p>
          </p:txBody>
        </p:sp>
        <p:sp>
          <p:nvSpPr>
            <p:cNvPr id="23" name="TextBox 22"/>
            <p:cNvSpPr txBox="1"/>
            <p:nvPr/>
          </p:nvSpPr>
          <p:spPr>
            <a:xfrm rot="880015">
              <a:off x="5216651" y="876596"/>
              <a:ext cx="290146" cy="584775"/>
            </a:xfrm>
            <a:prstGeom prst="rect">
              <a:avLst/>
            </a:prstGeom>
            <a:noFill/>
          </p:spPr>
          <p:txBody>
            <a:bodyPr wrap="square" rtlCol="0">
              <a:spAutoFit/>
            </a:bodyPr>
            <a:lstStyle/>
            <a:p>
              <a:r>
                <a:rPr lang="en-US" sz="3200" dirty="0"/>
                <a:t>?</a:t>
              </a:r>
            </a:p>
          </p:txBody>
        </p:sp>
        <p:sp>
          <p:nvSpPr>
            <p:cNvPr id="25" name="TextBox 24"/>
            <p:cNvSpPr txBox="1"/>
            <p:nvPr/>
          </p:nvSpPr>
          <p:spPr>
            <a:xfrm rot="20500308">
              <a:off x="3484609" y="741267"/>
              <a:ext cx="290146" cy="584775"/>
            </a:xfrm>
            <a:prstGeom prst="rect">
              <a:avLst/>
            </a:prstGeom>
            <a:noFill/>
          </p:spPr>
          <p:txBody>
            <a:bodyPr wrap="square" rtlCol="0">
              <a:spAutoFit/>
            </a:bodyPr>
            <a:lstStyle/>
            <a:p>
              <a:r>
                <a:rPr lang="en-US" sz="3200" dirty="0"/>
                <a:t>?</a:t>
              </a:r>
            </a:p>
          </p:txBody>
        </p:sp>
        <p:sp>
          <p:nvSpPr>
            <p:cNvPr id="26" name="TextBox 25"/>
            <p:cNvSpPr txBox="1"/>
            <p:nvPr/>
          </p:nvSpPr>
          <p:spPr>
            <a:xfrm rot="1470622">
              <a:off x="5216651" y="42202"/>
              <a:ext cx="290146" cy="584775"/>
            </a:xfrm>
            <a:prstGeom prst="rect">
              <a:avLst/>
            </a:prstGeom>
            <a:noFill/>
          </p:spPr>
          <p:txBody>
            <a:bodyPr wrap="square" rtlCol="0">
              <a:spAutoFit/>
            </a:bodyPr>
            <a:lstStyle/>
            <a:p>
              <a:r>
                <a:rPr lang="en-US" sz="3200" dirty="0"/>
                <a:t>?</a:t>
              </a:r>
            </a:p>
          </p:txBody>
        </p:sp>
      </p:grpSp>
    </p:spTree>
    <p:extLst>
      <p:ext uri="{BB962C8B-B14F-4D97-AF65-F5344CB8AC3E}">
        <p14:creationId xmlns:p14="http://schemas.microsoft.com/office/powerpoint/2010/main" val="413898717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3078" y="0"/>
            <a:ext cx="2403468" cy="3131185"/>
          </a:xfrm>
          <a:prstGeom prst="rect">
            <a:avLst/>
          </a:prstGeom>
          <a:noFill/>
        </p:spPr>
      </p:pic>
      <p:sp>
        <p:nvSpPr>
          <p:cNvPr id="3" name="TextBox 2"/>
          <p:cNvSpPr txBox="1"/>
          <p:nvPr/>
        </p:nvSpPr>
        <p:spPr>
          <a:xfrm>
            <a:off x="0" y="360485"/>
            <a:ext cx="3974123" cy="954107"/>
          </a:xfrm>
          <a:prstGeom prst="rect">
            <a:avLst/>
          </a:prstGeom>
          <a:noFill/>
        </p:spPr>
        <p:txBody>
          <a:bodyPr wrap="square" rtlCol="0">
            <a:spAutoFit/>
          </a:bodyPr>
          <a:lstStyle/>
          <a:p>
            <a:r>
              <a:rPr lang="en-US" sz="2800" dirty="0"/>
              <a:t>Rely on God’s grace gift of imputed righteousness</a:t>
            </a:r>
          </a:p>
        </p:txBody>
      </p:sp>
      <p:sp>
        <p:nvSpPr>
          <p:cNvPr id="16" name="TextBox 15"/>
          <p:cNvSpPr txBox="1"/>
          <p:nvPr/>
        </p:nvSpPr>
        <p:spPr>
          <a:xfrm>
            <a:off x="5157917" y="360485"/>
            <a:ext cx="3974123" cy="954107"/>
          </a:xfrm>
          <a:prstGeom prst="rect">
            <a:avLst/>
          </a:prstGeom>
          <a:noFill/>
        </p:spPr>
        <p:txBody>
          <a:bodyPr wrap="square" rtlCol="0">
            <a:spAutoFit/>
          </a:bodyPr>
          <a:lstStyle/>
          <a:p>
            <a:pPr algn="r"/>
            <a:r>
              <a:rPr lang="en-US" sz="2800" dirty="0"/>
              <a:t>Rely on your own merits, righteousness you earn </a:t>
            </a:r>
          </a:p>
        </p:txBody>
      </p:sp>
      <p:cxnSp>
        <p:nvCxnSpPr>
          <p:cNvPr id="17" name="Straight Arrow Connector 16"/>
          <p:cNvCxnSpPr/>
          <p:nvPr/>
        </p:nvCxnSpPr>
        <p:spPr>
          <a:xfrm flipH="1">
            <a:off x="448408" y="1714500"/>
            <a:ext cx="3112477" cy="8792"/>
          </a:xfrm>
          <a:prstGeom prst="straightConnector1">
            <a:avLst/>
          </a:prstGeom>
          <a:ln w="635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117124" y="1723292"/>
            <a:ext cx="3648807" cy="0"/>
          </a:xfrm>
          <a:prstGeom prst="straightConnector1">
            <a:avLst/>
          </a:prstGeom>
          <a:ln w="635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960" y="3562071"/>
            <a:ext cx="9132040" cy="2554545"/>
          </a:xfrm>
          <a:prstGeom prst="rect">
            <a:avLst/>
          </a:prstGeom>
          <a:solidFill>
            <a:schemeClr val="accent6">
              <a:lumMod val="75000"/>
            </a:schemeClr>
          </a:solidFill>
        </p:spPr>
        <p:txBody>
          <a:bodyPr wrap="square" rtlCol="0">
            <a:spAutoFit/>
          </a:bodyPr>
          <a:lstStyle/>
          <a:p>
            <a:r>
              <a:rPr lang="en-US" sz="3200" dirty="0">
                <a:solidFill>
                  <a:schemeClr val="bg1"/>
                </a:solidFill>
              </a:rPr>
              <a:t>Philippians 3.9 NASB:  I want to be found in him [Christ], not [by] having a righteousness of my own derived from the Law, but that which is through faith in Christ, the righteousness which comes from God on the basis of faith…</a:t>
            </a:r>
          </a:p>
        </p:txBody>
      </p:sp>
      <p:sp>
        <p:nvSpPr>
          <p:cNvPr id="22" name="TextBox 21"/>
          <p:cNvSpPr txBox="1"/>
          <p:nvPr/>
        </p:nvSpPr>
        <p:spPr>
          <a:xfrm rot="20574176">
            <a:off x="3757877" y="58665"/>
            <a:ext cx="290146" cy="584775"/>
          </a:xfrm>
          <a:prstGeom prst="rect">
            <a:avLst/>
          </a:prstGeom>
          <a:noFill/>
        </p:spPr>
        <p:txBody>
          <a:bodyPr wrap="square" rtlCol="0">
            <a:spAutoFit/>
          </a:bodyPr>
          <a:lstStyle/>
          <a:p>
            <a:r>
              <a:rPr lang="en-US" sz="3200" dirty="0"/>
              <a:t>?</a:t>
            </a:r>
          </a:p>
        </p:txBody>
      </p:sp>
      <p:sp>
        <p:nvSpPr>
          <p:cNvPr id="23" name="TextBox 22"/>
          <p:cNvSpPr txBox="1"/>
          <p:nvPr/>
        </p:nvSpPr>
        <p:spPr>
          <a:xfrm rot="880015">
            <a:off x="5216651" y="876596"/>
            <a:ext cx="290146" cy="584775"/>
          </a:xfrm>
          <a:prstGeom prst="rect">
            <a:avLst/>
          </a:prstGeom>
          <a:noFill/>
        </p:spPr>
        <p:txBody>
          <a:bodyPr wrap="square" rtlCol="0">
            <a:spAutoFit/>
          </a:bodyPr>
          <a:lstStyle/>
          <a:p>
            <a:r>
              <a:rPr lang="en-US" sz="3200" dirty="0"/>
              <a:t>?</a:t>
            </a:r>
          </a:p>
        </p:txBody>
      </p:sp>
      <p:sp>
        <p:nvSpPr>
          <p:cNvPr id="25" name="TextBox 24"/>
          <p:cNvSpPr txBox="1"/>
          <p:nvPr/>
        </p:nvSpPr>
        <p:spPr>
          <a:xfrm rot="20500308">
            <a:off x="3484609" y="741267"/>
            <a:ext cx="290146" cy="584775"/>
          </a:xfrm>
          <a:prstGeom prst="rect">
            <a:avLst/>
          </a:prstGeom>
          <a:noFill/>
        </p:spPr>
        <p:txBody>
          <a:bodyPr wrap="square" rtlCol="0">
            <a:spAutoFit/>
          </a:bodyPr>
          <a:lstStyle/>
          <a:p>
            <a:r>
              <a:rPr lang="en-US" sz="3200" dirty="0"/>
              <a:t>?</a:t>
            </a:r>
          </a:p>
        </p:txBody>
      </p:sp>
      <p:sp>
        <p:nvSpPr>
          <p:cNvPr id="26" name="TextBox 25"/>
          <p:cNvSpPr txBox="1"/>
          <p:nvPr/>
        </p:nvSpPr>
        <p:spPr>
          <a:xfrm rot="1470622">
            <a:off x="5216651" y="42202"/>
            <a:ext cx="290146" cy="584775"/>
          </a:xfrm>
          <a:prstGeom prst="rect">
            <a:avLst/>
          </a:prstGeom>
          <a:noFill/>
        </p:spPr>
        <p:txBody>
          <a:bodyPr wrap="square" rtlCol="0">
            <a:spAutoFit/>
          </a:bodyPr>
          <a:lstStyle/>
          <a:p>
            <a:r>
              <a:rPr lang="en-US" sz="3200" dirty="0"/>
              <a:t>?</a:t>
            </a:r>
          </a:p>
        </p:txBody>
      </p:sp>
      <p:sp>
        <p:nvSpPr>
          <p:cNvPr id="12" name="TextBox 11"/>
          <p:cNvSpPr txBox="1"/>
          <p:nvPr/>
        </p:nvSpPr>
        <p:spPr>
          <a:xfrm>
            <a:off x="-1" y="1961278"/>
            <a:ext cx="3974123" cy="954107"/>
          </a:xfrm>
          <a:prstGeom prst="rect">
            <a:avLst/>
          </a:prstGeom>
          <a:noFill/>
        </p:spPr>
        <p:txBody>
          <a:bodyPr wrap="square" rtlCol="0">
            <a:spAutoFit/>
          </a:bodyPr>
          <a:lstStyle/>
          <a:p>
            <a:r>
              <a:rPr lang="en-US" sz="2800" b="1" i="1" dirty="0"/>
              <a:t>Righteousness from God, by grace, through faith</a:t>
            </a:r>
          </a:p>
        </p:txBody>
      </p:sp>
      <p:sp>
        <p:nvSpPr>
          <p:cNvPr id="13" name="TextBox 12"/>
          <p:cNvSpPr txBox="1"/>
          <p:nvPr/>
        </p:nvSpPr>
        <p:spPr>
          <a:xfrm>
            <a:off x="5108424" y="1961278"/>
            <a:ext cx="3974123" cy="954107"/>
          </a:xfrm>
          <a:prstGeom prst="rect">
            <a:avLst/>
          </a:prstGeom>
          <a:noFill/>
        </p:spPr>
        <p:txBody>
          <a:bodyPr wrap="square" rtlCol="0">
            <a:spAutoFit/>
          </a:bodyPr>
          <a:lstStyle/>
          <a:p>
            <a:pPr algn="r"/>
            <a:r>
              <a:rPr lang="en-US" sz="2800" b="1" i="1" dirty="0"/>
              <a:t>Righteousness from ourselves by obedience</a:t>
            </a:r>
          </a:p>
        </p:txBody>
      </p:sp>
    </p:spTree>
    <p:extLst>
      <p:ext uri="{BB962C8B-B14F-4D97-AF65-F5344CB8AC3E}">
        <p14:creationId xmlns:p14="http://schemas.microsoft.com/office/powerpoint/2010/main" val="58448611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srcRect l="12486" t="16291" r="13288" b="29019"/>
          <a:stretch/>
        </p:blipFill>
        <p:spPr>
          <a:xfrm>
            <a:off x="0" y="2377440"/>
            <a:ext cx="9144000" cy="4480560"/>
          </a:xfrm>
          <a:prstGeom prst="rect">
            <a:avLst/>
          </a:prstGeom>
        </p:spPr>
      </p:pic>
      <p:sp>
        <p:nvSpPr>
          <p:cNvPr id="2" name="TextBox 1"/>
          <p:cNvSpPr txBox="1"/>
          <p:nvPr/>
        </p:nvSpPr>
        <p:spPr>
          <a:xfrm>
            <a:off x="0" y="0"/>
            <a:ext cx="9144000" cy="3539430"/>
          </a:xfrm>
          <a:prstGeom prst="rect">
            <a:avLst/>
          </a:prstGeom>
          <a:solidFill>
            <a:schemeClr val="accent6">
              <a:lumMod val="75000"/>
            </a:schemeClr>
          </a:solidFill>
        </p:spPr>
        <p:txBody>
          <a:bodyPr wrap="square" rtlCol="0">
            <a:spAutoFit/>
          </a:bodyPr>
          <a:lstStyle/>
          <a:p>
            <a:r>
              <a:rPr lang="en-US" sz="3200" dirty="0">
                <a:solidFill>
                  <a:schemeClr val="bg1"/>
                </a:solidFill>
              </a:rPr>
              <a:t>Philippians 3.1-3 NET: </a:t>
            </a:r>
            <a:r>
              <a:rPr lang="en-US" sz="3200" b="1" u="sng" dirty="0">
                <a:solidFill>
                  <a:srgbClr val="FFFF00"/>
                </a:solidFill>
              </a:rPr>
              <a:t>Finally</a:t>
            </a:r>
            <a:r>
              <a:rPr lang="en-US" sz="3200" dirty="0">
                <a:solidFill>
                  <a:schemeClr val="bg1"/>
                </a:solidFill>
              </a:rPr>
              <a:t>, my brothers and sisters, </a:t>
            </a:r>
            <a:r>
              <a:rPr lang="en-US" sz="3200" b="1" u="sng" dirty="0">
                <a:solidFill>
                  <a:srgbClr val="FFFF00"/>
                </a:solidFill>
              </a:rPr>
              <a:t>rejoice in the Lord!</a:t>
            </a:r>
            <a:r>
              <a:rPr lang="en-US" sz="3200" b="1" dirty="0">
                <a:solidFill>
                  <a:srgbClr val="FFFF00"/>
                </a:solidFill>
              </a:rPr>
              <a:t> </a:t>
            </a:r>
            <a:r>
              <a:rPr lang="en-US" sz="3200" dirty="0">
                <a:solidFill>
                  <a:schemeClr val="bg1"/>
                </a:solidFill>
              </a:rPr>
              <a:t>To write this again is no trouble to me, and it is a safeguard for you.  Beware of the dogs, beware of the evil workers, beware of those who mutilate the flesh!  For we are the circumcision, the ones who worship by the Spirit of God, exult in Christ Jesus, and do not rely on human credentials…</a:t>
            </a:r>
          </a:p>
        </p:txBody>
      </p:sp>
      <p:sp>
        <p:nvSpPr>
          <p:cNvPr id="17" name="TextBox 16"/>
          <p:cNvSpPr txBox="1"/>
          <p:nvPr/>
        </p:nvSpPr>
        <p:spPr>
          <a:xfrm>
            <a:off x="0" y="6396335"/>
            <a:ext cx="9144000" cy="461665"/>
          </a:xfrm>
          <a:prstGeom prst="rect">
            <a:avLst/>
          </a:prstGeom>
          <a:solidFill>
            <a:schemeClr val="bg1">
              <a:lumMod val="65000"/>
              <a:alpha val="50000"/>
            </a:schemeClr>
          </a:solidFill>
        </p:spPr>
        <p:txBody>
          <a:bodyPr wrap="square" rtlCol="0">
            <a:spAutoFit/>
          </a:bodyPr>
          <a:lstStyle/>
          <a:p>
            <a:pPr algn="r"/>
            <a:r>
              <a:rPr lang="en-US" sz="2400" b="1" dirty="0"/>
              <a:t>Ruins in ancient Philippi / photo ©2012 Todd Bolen/ BiblePlaces.com</a:t>
            </a:r>
          </a:p>
        </p:txBody>
      </p:sp>
    </p:spTree>
    <p:extLst>
      <p:ext uri="{BB962C8B-B14F-4D97-AF65-F5344CB8AC3E}">
        <p14:creationId xmlns:p14="http://schemas.microsoft.com/office/powerpoint/2010/main" val="180556618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srcRect l="12486" t="16291" r="13288" b="29019"/>
          <a:stretch/>
        </p:blipFill>
        <p:spPr>
          <a:xfrm>
            <a:off x="0" y="2377440"/>
            <a:ext cx="9144000" cy="4480560"/>
          </a:xfrm>
          <a:prstGeom prst="rect">
            <a:avLst/>
          </a:prstGeom>
        </p:spPr>
      </p:pic>
      <p:sp>
        <p:nvSpPr>
          <p:cNvPr id="2" name="TextBox 1"/>
          <p:cNvSpPr txBox="1"/>
          <p:nvPr/>
        </p:nvSpPr>
        <p:spPr>
          <a:xfrm>
            <a:off x="0" y="0"/>
            <a:ext cx="9144000" cy="3539430"/>
          </a:xfrm>
          <a:prstGeom prst="rect">
            <a:avLst/>
          </a:prstGeom>
          <a:solidFill>
            <a:schemeClr val="accent6">
              <a:lumMod val="75000"/>
            </a:schemeClr>
          </a:solidFill>
        </p:spPr>
        <p:txBody>
          <a:bodyPr wrap="square" rtlCol="0">
            <a:spAutoFit/>
          </a:bodyPr>
          <a:lstStyle/>
          <a:p>
            <a:r>
              <a:rPr lang="en-US" sz="3200" dirty="0">
                <a:solidFill>
                  <a:schemeClr val="bg1"/>
                </a:solidFill>
              </a:rPr>
              <a:t>Philippians 3.1-3 NET: Finally, my brothers and sisters, rejoice in the Lord! </a:t>
            </a:r>
            <a:r>
              <a:rPr lang="en-US" sz="3200" b="1" u="sng" dirty="0">
                <a:solidFill>
                  <a:srgbClr val="FFFF00"/>
                </a:solidFill>
              </a:rPr>
              <a:t>To write this again is no trouble to me, and it is a safeguard for you</a:t>
            </a:r>
            <a:r>
              <a:rPr lang="en-US" sz="3200" b="1" dirty="0">
                <a:solidFill>
                  <a:srgbClr val="FFFF00"/>
                </a:solidFill>
              </a:rPr>
              <a:t>.  </a:t>
            </a:r>
            <a:r>
              <a:rPr lang="en-US" sz="3200" dirty="0">
                <a:solidFill>
                  <a:schemeClr val="bg1"/>
                </a:solidFill>
              </a:rPr>
              <a:t>Beware of the dogs, beware of the evil workers, beware of those who mutilate the flesh!  For we are the circumcision, the ones who worship by the Spirit of God, exult in Christ Jesus, and do not rely on human credentials…</a:t>
            </a:r>
          </a:p>
        </p:txBody>
      </p:sp>
    </p:spTree>
    <p:extLst>
      <p:ext uri="{BB962C8B-B14F-4D97-AF65-F5344CB8AC3E}">
        <p14:creationId xmlns:p14="http://schemas.microsoft.com/office/powerpoint/2010/main" val="390051821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5063" y="1655064"/>
            <a:ext cx="9005787" cy="5149831"/>
            <a:chOff x="202223" y="439615"/>
            <a:chExt cx="5322272" cy="4547089"/>
          </a:xfrm>
        </p:grpSpPr>
        <p:sp>
          <p:nvSpPr>
            <p:cNvPr id="4" name="Rectangle: Rounded Corners 3"/>
            <p:cNvSpPr/>
            <p:nvPr/>
          </p:nvSpPr>
          <p:spPr>
            <a:xfrm>
              <a:off x="202223" y="448408"/>
              <a:ext cx="1134208" cy="5451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Judaism</a:t>
              </a:r>
            </a:p>
          </p:txBody>
        </p:sp>
        <p:sp>
          <p:nvSpPr>
            <p:cNvPr id="5" name="Rectangle: Rounded Corners 4"/>
            <p:cNvSpPr/>
            <p:nvPr/>
          </p:nvSpPr>
          <p:spPr>
            <a:xfrm>
              <a:off x="202223" y="4129331"/>
              <a:ext cx="1134208" cy="855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Gentile Paganism</a:t>
              </a:r>
            </a:p>
          </p:txBody>
        </p:sp>
        <p:sp>
          <p:nvSpPr>
            <p:cNvPr id="6" name="Rectangle: Rounded Corners 5"/>
            <p:cNvSpPr/>
            <p:nvPr/>
          </p:nvSpPr>
          <p:spPr>
            <a:xfrm>
              <a:off x="2017328" y="439615"/>
              <a:ext cx="3488119" cy="5451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Jews not believing Jesus is the Messiah</a:t>
              </a:r>
            </a:p>
          </p:txBody>
        </p:sp>
        <p:sp>
          <p:nvSpPr>
            <p:cNvPr id="7" name="Rectangle: Rounded Corners 6"/>
            <p:cNvSpPr/>
            <p:nvPr/>
          </p:nvSpPr>
          <p:spPr>
            <a:xfrm>
              <a:off x="2017329" y="1264628"/>
              <a:ext cx="3488119" cy="11136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rPr>
                <a:t>Jews believing Jesus is the Messiah, with a false gospel based on the Mosaic Covenant</a:t>
              </a:r>
            </a:p>
          </p:txBody>
        </p:sp>
        <p:sp>
          <p:nvSpPr>
            <p:cNvPr id="8" name="Rectangle: Rounded Corners 7"/>
            <p:cNvSpPr/>
            <p:nvPr/>
          </p:nvSpPr>
          <p:spPr>
            <a:xfrm>
              <a:off x="2017328" y="2658209"/>
              <a:ext cx="3488119" cy="13686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Jews and Gentiles believing Jesus is the Messiah, with the true gospel based on the New Covenant</a:t>
              </a:r>
            </a:p>
          </p:txBody>
        </p:sp>
        <p:sp>
          <p:nvSpPr>
            <p:cNvPr id="9" name="Rectangle: Rounded Corners 8"/>
            <p:cNvSpPr/>
            <p:nvPr/>
          </p:nvSpPr>
          <p:spPr>
            <a:xfrm>
              <a:off x="2017329" y="4242364"/>
              <a:ext cx="3507166" cy="7443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Gentiles not believing Jesus is the Messiah</a:t>
              </a:r>
            </a:p>
          </p:txBody>
        </p:sp>
        <p:cxnSp>
          <p:nvCxnSpPr>
            <p:cNvPr id="11" name="Straight Arrow Connector 10"/>
            <p:cNvCxnSpPr>
              <a:stCxn id="4" idx="3"/>
            </p:cNvCxnSpPr>
            <p:nvPr/>
          </p:nvCxnSpPr>
          <p:spPr>
            <a:xfrm>
              <a:off x="1336431" y="720970"/>
              <a:ext cx="632261"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3"/>
            </p:cNvCxnSpPr>
            <p:nvPr/>
          </p:nvCxnSpPr>
          <p:spPr>
            <a:xfrm>
              <a:off x="1336431" y="720970"/>
              <a:ext cx="632261" cy="93186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3"/>
            </p:cNvCxnSpPr>
            <p:nvPr/>
          </p:nvCxnSpPr>
          <p:spPr>
            <a:xfrm>
              <a:off x="1336431" y="720970"/>
              <a:ext cx="632261" cy="221344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3"/>
            </p:cNvCxnSpPr>
            <p:nvPr/>
          </p:nvCxnSpPr>
          <p:spPr>
            <a:xfrm>
              <a:off x="1336431" y="4557285"/>
              <a:ext cx="632261"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3"/>
            </p:cNvCxnSpPr>
            <p:nvPr/>
          </p:nvCxnSpPr>
          <p:spPr>
            <a:xfrm flipV="1">
              <a:off x="1336431" y="3477359"/>
              <a:ext cx="632261" cy="107992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0" y="-7394"/>
            <a:ext cx="9144000" cy="1569660"/>
          </a:xfrm>
          <a:prstGeom prst="rect">
            <a:avLst/>
          </a:prstGeom>
          <a:solidFill>
            <a:schemeClr val="accent6">
              <a:lumMod val="75000"/>
            </a:schemeClr>
          </a:solidFill>
        </p:spPr>
        <p:txBody>
          <a:bodyPr wrap="square" rtlCol="0">
            <a:spAutoFit/>
          </a:bodyPr>
          <a:lstStyle/>
          <a:p>
            <a:r>
              <a:rPr lang="en-US" sz="3200" dirty="0">
                <a:solidFill>
                  <a:schemeClr val="bg1"/>
                </a:solidFill>
              </a:rPr>
              <a:t>Philippians 3.2 NET:  Beware of </a:t>
            </a:r>
            <a:r>
              <a:rPr lang="en-US" sz="3200" b="1" dirty="0">
                <a:solidFill>
                  <a:srgbClr val="FFFF00"/>
                </a:solidFill>
              </a:rPr>
              <a:t>the dogs</a:t>
            </a:r>
            <a:r>
              <a:rPr lang="en-US" sz="3200" dirty="0">
                <a:solidFill>
                  <a:schemeClr val="bg1"/>
                </a:solidFill>
              </a:rPr>
              <a:t>, beware of </a:t>
            </a:r>
            <a:r>
              <a:rPr lang="en-US" sz="3200" b="1" dirty="0">
                <a:solidFill>
                  <a:srgbClr val="FFFF00"/>
                </a:solidFill>
              </a:rPr>
              <a:t>the evil workers</a:t>
            </a:r>
            <a:r>
              <a:rPr lang="en-US" sz="3200" dirty="0">
                <a:solidFill>
                  <a:schemeClr val="bg1"/>
                </a:solidFill>
              </a:rPr>
              <a:t>, beware of </a:t>
            </a:r>
            <a:r>
              <a:rPr lang="en-US" sz="3200" b="1" dirty="0">
                <a:solidFill>
                  <a:srgbClr val="FFFF00"/>
                </a:solidFill>
              </a:rPr>
              <a:t>those who mutilate the flesh</a:t>
            </a:r>
            <a:r>
              <a:rPr lang="en-US" sz="3200" dirty="0">
                <a:solidFill>
                  <a:schemeClr val="bg1"/>
                </a:solidFill>
              </a:rPr>
              <a:t>!</a:t>
            </a:r>
          </a:p>
        </p:txBody>
      </p:sp>
    </p:spTree>
    <p:extLst>
      <p:ext uri="{BB962C8B-B14F-4D97-AF65-F5344CB8AC3E}">
        <p14:creationId xmlns:p14="http://schemas.microsoft.com/office/powerpoint/2010/main" val="186702987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srcRect l="12486" t="16291" r="13288" b="29019"/>
          <a:stretch/>
        </p:blipFill>
        <p:spPr>
          <a:xfrm>
            <a:off x="0" y="2377440"/>
            <a:ext cx="9144000" cy="4480560"/>
          </a:xfrm>
          <a:prstGeom prst="rect">
            <a:avLst/>
          </a:prstGeom>
        </p:spPr>
      </p:pic>
      <p:sp>
        <p:nvSpPr>
          <p:cNvPr id="2" name="TextBox 1"/>
          <p:cNvSpPr txBox="1"/>
          <p:nvPr/>
        </p:nvSpPr>
        <p:spPr>
          <a:xfrm>
            <a:off x="0" y="0"/>
            <a:ext cx="9144000" cy="3539430"/>
          </a:xfrm>
          <a:prstGeom prst="rect">
            <a:avLst/>
          </a:prstGeom>
          <a:solidFill>
            <a:schemeClr val="accent6">
              <a:lumMod val="75000"/>
            </a:schemeClr>
          </a:solidFill>
        </p:spPr>
        <p:txBody>
          <a:bodyPr wrap="square" rtlCol="0">
            <a:spAutoFit/>
          </a:bodyPr>
          <a:lstStyle/>
          <a:p>
            <a:r>
              <a:rPr lang="en-US" sz="3200" dirty="0">
                <a:solidFill>
                  <a:schemeClr val="bg1"/>
                </a:solidFill>
              </a:rPr>
              <a:t>Philippians 3.1-3 NET: Finally, my brothers and sisters, rejoice in the Lord! To write this again is no trouble to me, and it is a safeguard for you.  </a:t>
            </a:r>
            <a:r>
              <a:rPr lang="en-US" sz="3200" b="1" u="sng" dirty="0">
                <a:solidFill>
                  <a:srgbClr val="FFFF00"/>
                </a:solidFill>
              </a:rPr>
              <a:t>Beware</a:t>
            </a:r>
            <a:r>
              <a:rPr lang="en-US" sz="3200" dirty="0">
                <a:solidFill>
                  <a:schemeClr val="bg1"/>
                </a:solidFill>
              </a:rPr>
              <a:t> of the dogs, </a:t>
            </a:r>
            <a:r>
              <a:rPr lang="en-US" sz="3200" b="1" u="sng" dirty="0">
                <a:solidFill>
                  <a:srgbClr val="FFFF00"/>
                </a:solidFill>
              </a:rPr>
              <a:t>beware</a:t>
            </a:r>
            <a:r>
              <a:rPr lang="en-US" sz="3200" dirty="0">
                <a:solidFill>
                  <a:schemeClr val="bg1"/>
                </a:solidFill>
              </a:rPr>
              <a:t> of the evil workers, </a:t>
            </a:r>
            <a:r>
              <a:rPr lang="en-US" sz="3200" b="1" u="sng" dirty="0">
                <a:solidFill>
                  <a:srgbClr val="FFFF00"/>
                </a:solidFill>
              </a:rPr>
              <a:t>beware</a:t>
            </a:r>
            <a:r>
              <a:rPr lang="en-US" sz="3200" dirty="0">
                <a:solidFill>
                  <a:schemeClr val="bg1"/>
                </a:solidFill>
              </a:rPr>
              <a:t> of those who mutilate the flesh!  For we are the circumcision, the ones who worship by the Spirit of God, exult in Christ Jesus, and do not rely on human credentials…</a:t>
            </a:r>
          </a:p>
        </p:txBody>
      </p:sp>
    </p:spTree>
    <p:extLst>
      <p:ext uri="{BB962C8B-B14F-4D97-AF65-F5344CB8AC3E}">
        <p14:creationId xmlns:p14="http://schemas.microsoft.com/office/powerpoint/2010/main" val="57094467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0"/>
            <a:ext cx="9144000" cy="3046988"/>
          </a:xfrm>
          <a:prstGeom prst="rect">
            <a:avLst/>
          </a:prstGeom>
          <a:solidFill>
            <a:schemeClr val="accent6">
              <a:lumMod val="75000"/>
            </a:schemeClr>
          </a:solidFill>
        </p:spPr>
        <p:txBody>
          <a:bodyPr wrap="square" rtlCol="0">
            <a:spAutoFit/>
          </a:bodyPr>
          <a:lstStyle/>
          <a:p>
            <a:r>
              <a:rPr lang="en-US" sz="3200" dirty="0">
                <a:solidFill>
                  <a:schemeClr val="bg1"/>
                </a:solidFill>
              </a:rPr>
              <a:t>Philippians 3.2:  Beware of the dogs, beware of the evil workers, beware of </a:t>
            </a:r>
            <a:r>
              <a:rPr lang="en-US" sz="3200" b="1" u="sng" dirty="0">
                <a:solidFill>
                  <a:srgbClr val="FFFF00"/>
                </a:solidFill>
              </a:rPr>
              <a:t>those who mutilate the flesh</a:t>
            </a:r>
            <a:r>
              <a:rPr lang="en-US" sz="3200" dirty="0">
                <a:solidFill>
                  <a:schemeClr val="bg1"/>
                </a:solidFill>
              </a:rPr>
              <a:t>!</a:t>
            </a:r>
          </a:p>
          <a:p>
            <a:endParaRPr lang="en-US" sz="3200" dirty="0">
              <a:solidFill>
                <a:schemeClr val="bg1"/>
              </a:solidFill>
            </a:endParaRPr>
          </a:p>
          <a:p>
            <a:r>
              <a:rPr lang="el-GR" sz="3200" dirty="0">
                <a:solidFill>
                  <a:schemeClr val="bg1"/>
                </a:solidFill>
                <a:latin typeface="Times New Roman" panose="02020603050405020304" pitchFamily="18" charset="0"/>
                <a:cs typeface="Times New Roman" panose="02020603050405020304" pitchFamily="18" charset="0"/>
              </a:rPr>
              <a:t>περιτομή</a:t>
            </a:r>
            <a:r>
              <a:rPr lang="en-US" sz="3200" dirty="0">
                <a:solidFill>
                  <a:schemeClr val="bg1"/>
                </a:solidFill>
              </a:rPr>
              <a:t> [</a:t>
            </a:r>
            <a:r>
              <a:rPr lang="en-US" sz="3200" dirty="0" err="1">
                <a:solidFill>
                  <a:schemeClr val="bg1"/>
                </a:solidFill>
              </a:rPr>
              <a:t>peh</a:t>
            </a:r>
            <a:r>
              <a:rPr lang="en-US" sz="3200" dirty="0">
                <a:solidFill>
                  <a:schemeClr val="bg1"/>
                </a:solidFill>
              </a:rPr>
              <a:t>-</a:t>
            </a:r>
            <a:r>
              <a:rPr lang="en-US" sz="3200" dirty="0" err="1">
                <a:solidFill>
                  <a:schemeClr val="bg1"/>
                </a:solidFill>
              </a:rPr>
              <a:t>rih</a:t>
            </a:r>
            <a:r>
              <a:rPr lang="en-US" sz="3200" dirty="0">
                <a:solidFill>
                  <a:schemeClr val="bg1"/>
                </a:solidFill>
              </a:rPr>
              <a:t>-</a:t>
            </a:r>
            <a:r>
              <a:rPr lang="en-US" sz="3200" dirty="0" err="1">
                <a:solidFill>
                  <a:schemeClr val="bg1"/>
                </a:solidFill>
              </a:rPr>
              <a:t>tuh</a:t>
            </a:r>
            <a:r>
              <a:rPr lang="en-US" sz="3200" dirty="0">
                <a:solidFill>
                  <a:schemeClr val="bg1"/>
                </a:solidFill>
              </a:rPr>
              <a:t>-MAY] = circumcision</a:t>
            </a:r>
          </a:p>
          <a:p>
            <a:endParaRPr lang="en-US" sz="3200" dirty="0"/>
          </a:p>
          <a:p>
            <a:r>
              <a:rPr lang="en-US" sz="3200" dirty="0">
                <a:solidFill>
                  <a:srgbClr val="FFFF00"/>
                </a:solidFill>
                <a:latin typeface="Times New Roman" panose="02020603050405020304" pitchFamily="18" charset="0"/>
                <a:cs typeface="Times New Roman" panose="02020603050405020304" pitchFamily="18" charset="0"/>
              </a:rPr>
              <a:t>κατα</a:t>
            </a:r>
            <a:r>
              <a:rPr lang="en-US" sz="3200" dirty="0" err="1">
                <a:solidFill>
                  <a:srgbClr val="FFFF00"/>
                </a:solidFill>
                <a:latin typeface="Times New Roman" panose="02020603050405020304" pitchFamily="18" charset="0"/>
                <a:cs typeface="Times New Roman" panose="02020603050405020304" pitchFamily="18" charset="0"/>
              </a:rPr>
              <a:t>τομή</a:t>
            </a:r>
            <a:r>
              <a:rPr lang="en-US" sz="3200" dirty="0">
                <a:solidFill>
                  <a:srgbClr val="FFFF00"/>
                </a:solidFill>
              </a:rPr>
              <a:t> [</a:t>
            </a:r>
            <a:r>
              <a:rPr lang="en-US" sz="3200" dirty="0" err="1">
                <a:solidFill>
                  <a:srgbClr val="FFFF00"/>
                </a:solidFill>
              </a:rPr>
              <a:t>kah</a:t>
            </a:r>
            <a:r>
              <a:rPr lang="en-US" sz="3200" dirty="0">
                <a:solidFill>
                  <a:srgbClr val="FFFF00"/>
                </a:solidFill>
              </a:rPr>
              <a:t>-</a:t>
            </a:r>
            <a:r>
              <a:rPr lang="en-US" sz="3200" dirty="0" err="1">
                <a:solidFill>
                  <a:srgbClr val="FFFF00"/>
                </a:solidFill>
              </a:rPr>
              <a:t>tah</a:t>
            </a:r>
            <a:r>
              <a:rPr lang="en-US" sz="3200" dirty="0">
                <a:solidFill>
                  <a:srgbClr val="FFFF00"/>
                </a:solidFill>
              </a:rPr>
              <a:t>-</a:t>
            </a:r>
            <a:r>
              <a:rPr lang="en-US" sz="3200" dirty="0" err="1">
                <a:solidFill>
                  <a:srgbClr val="FFFF00"/>
                </a:solidFill>
              </a:rPr>
              <a:t>tuh</a:t>
            </a:r>
            <a:r>
              <a:rPr lang="en-US" sz="3200" dirty="0">
                <a:solidFill>
                  <a:srgbClr val="FFFF00"/>
                </a:solidFill>
              </a:rPr>
              <a:t>-MAY = mutilation</a:t>
            </a:r>
          </a:p>
        </p:txBody>
      </p:sp>
      <p:sp>
        <p:nvSpPr>
          <p:cNvPr id="17" name="Rectangle: Rounded Corners 16"/>
          <p:cNvSpPr/>
          <p:nvPr/>
        </p:nvSpPr>
        <p:spPr>
          <a:xfrm>
            <a:off x="0" y="5596683"/>
            <a:ext cx="9144000" cy="12613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rPr>
              <a:t>Antagonists:  Jews believing Jesus is the Messiah, </a:t>
            </a:r>
          </a:p>
          <a:p>
            <a:pPr algn="ctr"/>
            <a:r>
              <a:rPr lang="en-US" sz="2800" b="1" dirty="0">
                <a:solidFill>
                  <a:srgbClr val="FFFF00"/>
                </a:solidFill>
              </a:rPr>
              <a:t>but with a false gospel based on the Mosaic Covenant</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4502" t="60362" r="20946" b="8248"/>
          <a:stretch/>
        </p:blipFill>
        <p:spPr>
          <a:xfrm>
            <a:off x="0" y="3046987"/>
            <a:ext cx="9144000" cy="2549695"/>
          </a:xfrm>
          <a:prstGeom prst="rect">
            <a:avLst/>
          </a:prstGeom>
        </p:spPr>
      </p:pic>
      <p:sp>
        <p:nvSpPr>
          <p:cNvPr id="3" name="TextBox 2"/>
          <p:cNvSpPr txBox="1"/>
          <p:nvPr/>
        </p:nvSpPr>
        <p:spPr>
          <a:xfrm>
            <a:off x="5934456" y="4121780"/>
            <a:ext cx="3209544" cy="400110"/>
          </a:xfrm>
          <a:prstGeom prst="rect">
            <a:avLst/>
          </a:prstGeom>
          <a:noFill/>
        </p:spPr>
        <p:txBody>
          <a:bodyPr wrap="square" rtlCol="0">
            <a:spAutoFit/>
          </a:bodyPr>
          <a:lstStyle/>
          <a:p>
            <a:pPr algn="r"/>
            <a:r>
              <a:rPr lang="en-US" sz="2000" dirty="0"/>
              <a:t>Magnes.org</a:t>
            </a:r>
          </a:p>
        </p:txBody>
      </p:sp>
    </p:spTree>
    <p:extLst>
      <p:ext uri="{BB962C8B-B14F-4D97-AF65-F5344CB8AC3E}">
        <p14:creationId xmlns:p14="http://schemas.microsoft.com/office/powerpoint/2010/main" val="256849524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430</TotalTime>
  <Words>1229</Words>
  <Application>Microsoft Office PowerPoint</Application>
  <PresentationFormat>On-screen Show (4:3)</PresentationFormat>
  <Paragraphs>82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23</cp:revision>
  <dcterms:created xsi:type="dcterms:W3CDTF">2016-12-02T16:19:29Z</dcterms:created>
  <dcterms:modified xsi:type="dcterms:W3CDTF">2016-12-08T15:48:28Z</dcterms:modified>
</cp:coreProperties>
</file>